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1" r:id="rId17"/>
    <p:sldId id="272" r:id="rId18"/>
  </p:sldIdLst>
  <p:sldSz cx="18288000" cy="10287000"/>
  <p:notesSz cx="6858000" cy="9144000"/>
  <p:embeddedFontLst>
    <p:embeddedFont>
      <p:font typeface="Cerebri" pitchFamily="2" charset="77"/>
      <p:regular r:id="rId19"/>
    </p:embeddedFont>
    <p:embeddedFont>
      <p:font typeface="Cerebri Bold" pitchFamily="2" charset="77"/>
      <p:regular r:id="rId20"/>
      <p:bold r:id="rId21"/>
    </p:embeddedFont>
    <p:embeddedFont>
      <p:font typeface="Cerebri Bold Italics" pitchFamily="2" charset="77"/>
      <p:regular r:id="rId22"/>
      <p:bold r:id="rId23"/>
      <p:italic r:id="rId24"/>
      <p:boldItalic r:id="rId25"/>
    </p:embeddedFont>
    <p:embeddedFont>
      <p:font typeface="Cerebri Italics" pitchFamily="2" charset="77"/>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5" autoAdjust="0"/>
  </p:normalViewPr>
  <p:slideViewPr>
    <p:cSldViewPr>
      <p:cViewPr varScale="1">
        <p:scale>
          <a:sx n="60" d="100"/>
          <a:sy n="60" d="100"/>
        </p:scale>
        <p:origin x="200"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mailchi.mp/629fcae65e04/squiggly_sprint2024"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hyperlink" Target="https://www.amazingif.com/wp-content/uploads/2023/10/Squiggly-Career-Canvas.pd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amazingif.com/listen/how-to-have-a-career-conversation/"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hyperlink" Target="https://www.amazingif.com/wp-content/uploads/2024/04/Squiggle-Stay-Playbook-Amazing-If.pdf" TargetMode="External"/><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hyperlink" Target="https://www.amazingif.com/listen/how-to-help-people-to-squiggle-and-stay/" TargetMode="External"/><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18.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32.pn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hyperlink" Target="https://www.amazingif.com/listen/#podcast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jpeg"/><Relationship Id="rId5" Type="http://schemas.openxmlformats.org/officeDocument/2006/relationships/hyperlink" Target="https://www.penguin.co.uk/books/312993/the-squiggly-career-by-ellis-helen-tupper-and-sarah/9780241385845" TargetMode="External"/><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hyperlink" Target="https://mailchi.mp/squigglycareers/podmai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ted.com/talks/sarah_ellis_and_helen_tupper_the_best_career_path_isn_t_always_a_straight_line?language=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canva.com/design/DAF5UGMCuzg/-B-FQrOHHzVtcg2jvd1WCA/edit" TargetMode="Externa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00"/>
        </a:solidFill>
        <a:effectLst/>
      </p:bgPr>
    </p:bg>
    <p:spTree>
      <p:nvGrpSpPr>
        <p:cNvPr id="1" name=""/>
        <p:cNvGrpSpPr/>
        <p:nvPr/>
      </p:nvGrpSpPr>
      <p:grpSpPr>
        <a:xfrm>
          <a:off x="0" y="0"/>
          <a:ext cx="0" cy="0"/>
          <a:chOff x="0" y="0"/>
          <a:chExt cx="0" cy="0"/>
        </a:xfrm>
      </p:grpSpPr>
      <p:sp>
        <p:nvSpPr>
          <p:cNvPr id="2" name="Freeform 2"/>
          <p:cNvSpPr/>
          <p:nvPr/>
        </p:nvSpPr>
        <p:spPr>
          <a:xfrm>
            <a:off x="0" y="5334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txBody>
          <a:bodyPr/>
          <a:lstStyle/>
          <a:p>
            <a:endParaRPr lang="en-US"/>
          </a:p>
        </p:txBody>
      </p:sp>
      <p:sp>
        <p:nvSpPr>
          <p:cNvPr id="3" name="TextBox 3"/>
          <p:cNvSpPr txBox="1"/>
          <p:nvPr/>
        </p:nvSpPr>
        <p:spPr>
          <a:xfrm>
            <a:off x="571500" y="1866900"/>
            <a:ext cx="11493500" cy="2786819"/>
          </a:xfrm>
          <a:prstGeom prst="rect">
            <a:avLst/>
          </a:prstGeom>
        </p:spPr>
        <p:txBody>
          <a:bodyPr lIns="0" tIns="0" rIns="0" bIns="0" rtlCol="0" anchor="t">
            <a:spAutoFit/>
          </a:bodyPr>
          <a:lstStyle/>
          <a:p>
            <a:pPr algn="l">
              <a:lnSpc>
                <a:spcPts val="10971"/>
              </a:lnSpc>
            </a:pPr>
            <a:r>
              <a:rPr lang="en-US" sz="9142" b="1" spc="-228">
                <a:solidFill>
                  <a:srgbClr val="2B187D"/>
                </a:solidFill>
                <a:latin typeface="Cerebri Bold"/>
                <a:ea typeface="Cerebri Bold"/>
                <a:cs typeface="Cerebri Bold"/>
                <a:sym typeface="Cerebri Bold"/>
              </a:rPr>
              <a:t>Squiggly Careers </a:t>
            </a:r>
          </a:p>
          <a:p>
            <a:pPr algn="l">
              <a:lnSpc>
                <a:spcPts val="10971"/>
              </a:lnSpc>
            </a:pPr>
            <a:r>
              <a:rPr lang="en-US" sz="9142" b="1" spc="-228">
                <a:solidFill>
                  <a:srgbClr val="2B187D"/>
                </a:solidFill>
                <a:latin typeface="Cerebri Bold"/>
                <a:ea typeface="Cerebri Bold"/>
                <a:cs typeface="Cerebri Bold"/>
                <a:sym typeface="Cerebri Bold"/>
              </a:rPr>
              <a:t>Company Toolkit</a:t>
            </a:r>
          </a:p>
        </p:txBody>
      </p:sp>
      <p:sp>
        <p:nvSpPr>
          <p:cNvPr id="4" name="TextBox 4"/>
          <p:cNvSpPr txBox="1"/>
          <p:nvPr/>
        </p:nvSpPr>
        <p:spPr>
          <a:xfrm>
            <a:off x="571500" y="5676900"/>
            <a:ext cx="10056813" cy="2286000"/>
          </a:xfrm>
          <a:prstGeom prst="rect">
            <a:avLst/>
          </a:prstGeom>
        </p:spPr>
        <p:txBody>
          <a:bodyPr lIns="0" tIns="0" rIns="0" bIns="0" rtlCol="0" anchor="t">
            <a:spAutoFit/>
          </a:bodyPr>
          <a:lstStyle/>
          <a:p>
            <a:pPr algn="l">
              <a:lnSpc>
                <a:spcPts val="6000"/>
              </a:lnSpc>
            </a:pPr>
            <a:r>
              <a:rPr lang="en-US" sz="5000" spc="-125">
                <a:solidFill>
                  <a:srgbClr val="2B187D"/>
                </a:solidFill>
                <a:latin typeface="Cerebri"/>
                <a:ea typeface="Cerebri"/>
                <a:cs typeface="Cerebri"/>
                <a:sym typeface="Cerebri"/>
              </a:rPr>
              <a:t>How to create a culture where people can own their development and personalise their progression</a:t>
            </a:r>
          </a:p>
        </p:txBody>
      </p:sp>
      <p:sp>
        <p:nvSpPr>
          <p:cNvPr id="5" name="Freeform 5"/>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grpSp>
        <p:nvGrpSpPr>
          <p:cNvPr id="4" name="Group 4"/>
          <p:cNvGrpSpPr/>
          <p:nvPr/>
        </p:nvGrpSpPr>
        <p:grpSpPr>
          <a:xfrm>
            <a:off x="571500" y="2012667"/>
            <a:ext cx="7711453" cy="3886013"/>
            <a:chOff x="0" y="0"/>
            <a:chExt cx="2031000" cy="1023477"/>
          </a:xfrm>
        </p:grpSpPr>
        <p:sp>
          <p:nvSpPr>
            <p:cNvPr id="5" name="Freeform 5"/>
            <p:cNvSpPr/>
            <p:nvPr/>
          </p:nvSpPr>
          <p:spPr>
            <a:xfrm>
              <a:off x="0" y="0"/>
              <a:ext cx="2031000" cy="1023477"/>
            </a:xfrm>
            <a:custGeom>
              <a:avLst/>
              <a:gdLst/>
              <a:ahLst/>
              <a:cxnLst/>
              <a:rect l="l" t="t" r="r" b="b"/>
              <a:pathLst>
                <a:path w="2031000" h="1023477">
                  <a:moveTo>
                    <a:pt x="20079" y="0"/>
                  </a:moveTo>
                  <a:lnTo>
                    <a:pt x="2010921" y="0"/>
                  </a:lnTo>
                  <a:cubicBezTo>
                    <a:pt x="2016246" y="0"/>
                    <a:pt x="2021354" y="2115"/>
                    <a:pt x="2025119" y="5881"/>
                  </a:cubicBezTo>
                  <a:cubicBezTo>
                    <a:pt x="2028885" y="9647"/>
                    <a:pt x="2031000" y="14754"/>
                    <a:pt x="2031000" y="20079"/>
                  </a:cubicBezTo>
                  <a:lnTo>
                    <a:pt x="2031000" y="1003398"/>
                  </a:lnTo>
                  <a:cubicBezTo>
                    <a:pt x="2031000" y="1008723"/>
                    <a:pt x="2028885" y="1013830"/>
                    <a:pt x="2025119" y="1017596"/>
                  </a:cubicBezTo>
                  <a:cubicBezTo>
                    <a:pt x="2021354" y="1021361"/>
                    <a:pt x="2016246" y="1023477"/>
                    <a:pt x="2010921" y="1023477"/>
                  </a:cubicBezTo>
                  <a:lnTo>
                    <a:pt x="20079" y="1023477"/>
                  </a:lnTo>
                  <a:cubicBezTo>
                    <a:pt x="14754" y="1023477"/>
                    <a:pt x="9647" y="1021361"/>
                    <a:pt x="5881" y="1017596"/>
                  </a:cubicBezTo>
                  <a:cubicBezTo>
                    <a:pt x="2115" y="1013830"/>
                    <a:pt x="0" y="1008723"/>
                    <a:pt x="0" y="1003398"/>
                  </a:cubicBezTo>
                  <a:lnTo>
                    <a:pt x="0" y="20079"/>
                  </a:lnTo>
                  <a:cubicBezTo>
                    <a:pt x="0" y="14754"/>
                    <a:pt x="2115" y="9647"/>
                    <a:pt x="5881" y="5881"/>
                  </a:cubicBezTo>
                  <a:cubicBezTo>
                    <a:pt x="9647" y="2115"/>
                    <a:pt x="14754" y="0"/>
                    <a:pt x="20079" y="0"/>
                  </a:cubicBezTo>
                  <a:close/>
                </a:path>
              </a:pathLst>
            </a:custGeom>
            <a:solidFill>
              <a:srgbClr val="FFFFFF"/>
            </a:solidFill>
            <a:ln w="38100" cap="sq">
              <a:solidFill>
                <a:srgbClr val="00CEB8"/>
              </a:solidFill>
              <a:prstDash val="solid"/>
              <a:miter/>
            </a:ln>
          </p:spPr>
          <p:txBody>
            <a:bodyPr/>
            <a:lstStyle/>
            <a:p>
              <a:endParaRPr lang="en-US"/>
            </a:p>
          </p:txBody>
        </p:sp>
        <p:sp>
          <p:nvSpPr>
            <p:cNvPr id="6" name="TextBox 6"/>
            <p:cNvSpPr txBox="1"/>
            <p:nvPr/>
          </p:nvSpPr>
          <p:spPr>
            <a:xfrm>
              <a:off x="0" y="-47625"/>
              <a:ext cx="2031000" cy="1071102"/>
            </a:xfrm>
            <a:prstGeom prst="rect">
              <a:avLst/>
            </a:prstGeom>
          </p:spPr>
          <p:txBody>
            <a:bodyPr lIns="50800" tIns="50800" rIns="50800" bIns="50800" rtlCol="0" anchor="ctr"/>
            <a:lstStyle/>
            <a:p>
              <a:pPr algn="ctr">
                <a:lnSpc>
                  <a:spcPts val="3640"/>
                </a:lnSpc>
              </a:pPr>
              <a:endParaRPr/>
            </a:p>
          </p:txBody>
        </p:sp>
      </p:grpSp>
      <p:sp>
        <p:nvSpPr>
          <p:cNvPr id="7" name="AutoShape 7"/>
          <p:cNvSpPr/>
          <p:nvPr/>
        </p:nvSpPr>
        <p:spPr>
          <a:xfrm>
            <a:off x="758563" y="2519362"/>
            <a:ext cx="2186457" cy="0"/>
          </a:xfrm>
          <a:prstGeom prst="line">
            <a:avLst/>
          </a:prstGeom>
          <a:ln w="381000" cap="rnd">
            <a:solidFill>
              <a:srgbClr val="FFEC00"/>
            </a:solidFill>
            <a:prstDash val="solid"/>
            <a:headEnd type="none" w="sm" len="sm"/>
            <a:tailEnd type="none" w="sm" len="sm"/>
          </a:ln>
        </p:spPr>
        <p:txBody>
          <a:bodyPr/>
          <a:lstStyle/>
          <a:p>
            <a:endParaRPr lang="en-US"/>
          </a:p>
        </p:txBody>
      </p:sp>
      <p:sp>
        <p:nvSpPr>
          <p:cNvPr id="8" name="TextBox 8"/>
          <p:cNvSpPr txBox="1"/>
          <p:nvPr/>
        </p:nvSpPr>
        <p:spPr>
          <a:xfrm>
            <a:off x="910161" y="2324100"/>
            <a:ext cx="3337560" cy="390525"/>
          </a:xfrm>
          <a:prstGeom prst="rect">
            <a:avLst/>
          </a:prstGeom>
        </p:spPr>
        <p:txBody>
          <a:bodyPr lIns="0" tIns="0" rIns="0" bIns="0" rtlCol="0" anchor="t">
            <a:spAutoFit/>
          </a:bodyPr>
          <a:lstStyle/>
          <a:p>
            <a:pPr algn="l">
              <a:lnSpc>
                <a:spcPts val="3120"/>
              </a:lnSpc>
            </a:pPr>
            <a:r>
              <a:rPr lang="en-US" sz="2600" b="1" spc="-52">
                <a:solidFill>
                  <a:srgbClr val="2B187D"/>
                </a:solidFill>
                <a:latin typeface="Cerebri Bold"/>
                <a:ea typeface="Cerebri Bold"/>
                <a:cs typeface="Cerebri Bold"/>
                <a:sym typeface="Cerebri Bold"/>
              </a:rPr>
              <a:t>Skills sprints</a:t>
            </a:r>
          </a:p>
        </p:txBody>
      </p:sp>
      <p:grpSp>
        <p:nvGrpSpPr>
          <p:cNvPr id="9" name="Group 9"/>
          <p:cNvGrpSpPr/>
          <p:nvPr/>
        </p:nvGrpSpPr>
        <p:grpSpPr>
          <a:xfrm>
            <a:off x="571500" y="6115050"/>
            <a:ext cx="3737578" cy="3600450"/>
            <a:chOff x="0" y="0"/>
            <a:chExt cx="984383" cy="948267"/>
          </a:xfrm>
        </p:grpSpPr>
        <p:sp>
          <p:nvSpPr>
            <p:cNvPr id="10" name="Freeform 10"/>
            <p:cNvSpPr/>
            <p:nvPr/>
          </p:nvSpPr>
          <p:spPr>
            <a:xfrm>
              <a:off x="0" y="0"/>
              <a:ext cx="984383" cy="948267"/>
            </a:xfrm>
            <a:custGeom>
              <a:avLst/>
              <a:gdLst/>
              <a:ahLst/>
              <a:cxnLst/>
              <a:rect l="l" t="t" r="r" b="b"/>
              <a:pathLst>
                <a:path w="984383" h="948267">
                  <a:moveTo>
                    <a:pt x="41427" y="0"/>
                  </a:moveTo>
                  <a:lnTo>
                    <a:pt x="942955" y="0"/>
                  </a:lnTo>
                  <a:cubicBezTo>
                    <a:pt x="965835" y="0"/>
                    <a:pt x="984383" y="18548"/>
                    <a:pt x="984383" y="41427"/>
                  </a:cubicBezTo>
                  <a:lnTo>
                    <a:pt x="984383" y="906839"/>
                  </a:lnTo>
                  <a:cubicBezTo>
                    <a:pt x="984383" y="929719"/>
                    <a:pt x="965835" y="948267"/>
                    <a:pt x="942955" y="948267"/>
                  </a:cubicBezTo>
                  <a:lnTo>
                    <a:pt x="41427" y="948267"/>
                  </a:lnTo>
                  <a:cubicBezTo>
                    <a:pt x="18548" y="948267"/>
                    <a:pt x="0" y="929719"/>
                    <a:pt x="0" y="906839"/>
                  </a:cubicBezTo>
                  <a:lnTo>
                    <a:pt x="0" y="41427"/>
                  </a:lnTo>
                  <a:cubicBezTo>
                    <a:pt x="0" y="18548"/>
                    <a:pt x="18548" y="0"/>
                    <a:pt x="41427" y="0"/>
                  </a:cubicBezTo>
                  <a:close/>
                </a:path>
              </a:pathLst>
            </a:custGeom>
            <a:solidFill>
              <a:srgbClr val="FFFFFF"/>
            </a:solidFill>
            <a:ln w="38100" cap="sq">
              <a:solidFill>
                <a:srgbClr val="00CEB8"/>
              </a:solidFill>
              <a:prstDash val="solid"/>
              <a:miter/>
            </a:ln>
          </p:spPr>
          <p:txBody>
            <a:bodyPr/>
            <a:lstStyle/>
            <a:p>
              <a:endParaRPr lang="en-US"/>
            </a:p>
          </p:txBody>
        </p:sp>
        <p:sp>
          <p:nvSpPr>
            <p:cNvPr id="11" name="TextBox 11"/>
            <p:cNvSpPr txBox="1"/>
            <p:nvPr/>
          </p:nvSpPr>
          <p:spPr>
            <a:xfrm>
              <a:off x="0" y="-47625"/>
              <a:ext cx="984383" cy="995892"/>
            </a:xfrm>
            <a:prstGeom prst="rect">
              <a:avLst/>
            </a:prstGeom>
          </p:spPr>
          <p:txBody>
            <a:bodyPr lIns="50800" tIns="50800" rIns="50800" bIns="50800" rtlCol="0" anchor="ctr"/>
            <a:lstStyle/>
            <a:p>
              <a:pPr algn="ctr">
                <a:lnSpc>
                  <a:spcPts val="3640"/>
                </a:lnSpc>
              </a:pPr>
              <a:endParaRPr/>
            </a:p>
          </p:txBody>
        </p:sp>
      </p:grpSp>
      <p:grpSp>
        <p:nvGrpSpPr>
          <p:cNvPr id="12" name="Group 12"/>
          <p:cNvGrpSpPr/>
          <p:nvPr/>
        </p:nvGrpSpPr>
        <p:grpSpPr>
          <a:xfrm>
            <a:off x="4545376" y="6115050"/>
            <a:ext cx="3737578" cy="3600450"/>
            <a:chOff x="0" y="0"/>
            <a:chExt cx="984383" cy="948267"/>
          </a:xfrm>
        </p:grpSpPr>
        <p:sp>
          <p:nvSpPr>
            <p:cNvPr id="13" name="Freeform 13"/>
            <p:cNvSpPr/>
            <p:nvPr/>
          </p:nvSpPr>
          <p:spPr>
            <a:xfrm>
              <a:off x="0" y="0"/>
              <a:ext cx="984383" cy="948267"/>
            </a:xfrm>
            <a:custGeom>
              <a:avLst/>
              <a:gdLst/>
              <a:ahLst/>
              <a:cxnLst/>
              <a:rect l="l" t="t" r="r" b="b"/>
              <a:pathLst>
                <a:path w="984383" h="948267">
                  <a:moveTo>
                    <a:pt x="41427" y="0"/>
                  </a:moveTo>
                  <a:lnTo>
                    <a:pt x="942955" y="0"/>
                  </a:lnTo>
                  <a:cubicBezTo>
                    <a:pt x="965835" y="0"/>
                    <a:pt x="984383" y="18548"/>
                    <a:pt x="984383" y="41427"/>
                  </a:cubicBezTo>
                  <a:lnTo>
                    <a:pt x="984383" y="906839"/>
                  </a:lnTo>
                  <a:cubicBezTo>
                    <a:pt x="984383" y="929719"/>
                    <a:pt x="965835" y="948267"/>
                    <a:pt x="942955" y="948267"/>
                  </a:cubicBezTo>
                  <a:lnTo>
                    <a:pt x="41427" y="948267"/>
                  </a:lnTo>
                  <a:cubicBezTo>
                    <a:pt x="18548" y="948267"/>
                    <a:pt x="0" y="929719"/>
                    <a:pt x="0" y="906839"/>
                  </a:cubicBezTo>
                  <a:lnTo>
                    <a:pt x="0" y="41427"/>
                  </a:lnTo>
                  <a:cubicBezTo>
                    <a:pt x="0" y="18548"/>
                    <a:pt x="18548" y="0"/>
                    <a:pt x="41427" y="0"/>
                  </a:cubicBezTo>
                  <a:close/>
                </a:path>
              </a:pathLst>
            </a:custGeom>
            <a:solidFill>
              <a:srgbClr val="000000">
                <a:alpha val="0"/>
              </a:srgbClr>
            </a:solidFill>
            <a:ln w="38100" cap="sq">
              <a:solidFill>
                <a:srgbClr val="00CEB8"/>
              </a:solidFill>
              <a:prstDash val="solid"/>
              <a:miter/>
            </a:ln>
          </p:spPr>
          <p:txBody>
            <a:bodyPr/>
            <a:lstStyle/>
            <a:p>
              <a:endParaRPr lang="en-US"/>
            </a:p>
          </p:txBody>
        </p:sp>
        <p:sp>
          <p:nvSpPr>
            <p:cNvPr id="14" name="TextBox 14"/>
            <p:cNvSpPr txBox="1"/>
            <p:nvPr/>
          </p:nvSpPr>
          <p:spPr>
            <a:xfrm>
              <a:off x="0" y="-47625"/>
              <a:ext cx="984383" cy="995892"/>
            </a:xfrm>
            <a:prstGeom prst="rect">
              <a:avLst/>
            </a:prstGeom>
          </p:spPr>
          <p:txBody>
            <a:bodyPr lIns="50800" tIns="50800" rIns="50800" bIns="50800" rtlCol="0" anchor="ctr"/>
            <a:lstStyle/>
            <a:p>
              <a:pPr algn="ctr">
                <a:lnSpc>
                  <a:spcPts val="3640"/>
                </a:lnSpc>
              </a:pPr>
              <a:endParaRPr/>
            </a:p>
          </p:txBody>
        </p:sp>
      </p:grpSp>
      <p:sp>
        <p:nvSpPr>
          <p:cNvPr id="15" name="Freeform 15"/>
          <p:cNvSpPr/>
          <p:nvPr/>
        </p:nvSpPr>
        <p:spPr>
          <a:xfrm>
            <a:off x="4924891" y="6868353"/>
            <a:ext cx="2978547" cy="2684625"/>
          </a:xfrm>
          <a:custGeom>
            <a:avLst/>
            <a:gdLst/>
            <a:ahLst/>
            <a:cxnLst/>
            <a:rect l="l" t="t" r="r" b="b"/>
            <a:pathLst>
              <a:path w="2978547" h="2684625">
                <a:moveTo>
                  <a:pt x="0" y="0"/>
                </a:moveTo>
                <a:lnTo>
                  <a:pt x="2978547" y="0"/>
                </a:lnTo>
                <a:lnTo>
                  <a:pt x="2978547" y="2684625"/>
                </a:lnTo>
                <a:lnTo>
                  <a:pt x="0" y="2684625"/>
                </a:lnTo>
                <a:lnTo>
                  <a:pt x="0" y="0"/>
                </a:lnTo>
                <a:close/>
              </a:path>
            </a:pathLst>
          </a:custGeom>
          <a:blipFill>
            <a:blip r:embed="rId4"/>
            <a:stretch>
              <a:fillRect t="-16595" b="-1434"/>
            </a:stretch>
          </a:blipFill>
        </p:spPr>
        <p:txBody>
          <a:bodyPr/>
          <a:lstStyle/>
          <a:p>
            <a:endParaRPr lang="en-US"/>
          </a:p>
        </p:txBody>
      </p:sp>
      <p:sp>
        <p:nvSpPr>
          <p:cNvPr id="16" name="AutoShape 16"/>
          <p:cNvSpPr/>
          <p:nvPr/>
        </p:nvSpPr>
        <p:spPr>
          <a:xfrm>
            <a:off x="758563" y="6550308"/>
            <a:ext cx="3405813" cy="4762"/>
          </a:xfrm>
          <a:prstGeom prst="line">
            <a:avLst/>
          </a:prstGeom>
          <a:ln w="381000" cap="rnd">
            <a:solidFill>
              <a:srgbClr val="FFEC00"/>
            </a:solidFill>
            <a:prstDash val="solid"/>
            <a:headEnd type="none" w="sm" len="sm"/>
            <a:tailEnd type="none" w="sm" len="sm"/>
          </a:ln>
        </p:spPr>
        <p:txBody>
          <a:bodyPr/>
          <a:lstStyle/>
          <a:p>
            <a:endParaRPr lang="en-US"/>
          </a:p>
        </p:txBody>
      </p:sp>
      <p:sp>
        <p:nvSpPr>
          <p:cNvPr id="17" name="AutoShape 17"/>
          <p:cNvSpPr/>
          <p:nvPr/>
        </p:nvSpPr>
        <p:spPr>
          <a:xfrm>
            <a:off x="4930094" y="6550308"/>
            <a:ext cx="2968141" cy="0"/>
          </a:xfrm>
          <a:prstGeom prst="line">
            <a:avLst/>
          </a:prstGeom>
          <a:ln w="381000" cap="rnd">
            <a:solidFill>
              <a:srgbClr val="FFEC00"/>
            </a:solidFill>
            <a:prstDash val="solid"/>
            <a:headEnd type="none" w="sm" len="sm"/>
            <a:tailEnd type="none" w="sm" len="sm"/>
          </a:ln>
        </p:spPr>
        <p:txBody>
          <a:bodyPr/>
          <a:lstStyle/>
          <a:p>
            <a:endParaRPr lang="en-US"/>
          </a:p>
        </p:txBody>
      </p:sp>
      <p:grpSp>
        <p:nvGrpSpPr>
          <p:cNvPr id="18" name="Group 18"/>
          <p:cNvGrpSpPr/>
          <p:nvPr/>
        </p:nvGrpSpPr>
        <p:grpSpPr>
          <a:xfrm>
            <a:off x="9191625" y="2047743"/>
            <a:ext cx="7543932" cy="7442142"/>
            <a:chOff x="0" y="0"/>
            <a:chExt cx="1986879" cy="1960070"/>
          </a:xfrm>
        </p:grpSpPr>
        <p:sp>
          <p:nvSpPr>
            <p:cNvPr id="19" name="Freeform 19"/>
            <p:cNvSpPr/>
            <p:nvPr/>
          </p:nvSpPr>
          <p:spPr>
            <a:xfrm>
              <a:off x="0" y="0"/>
              <a:ext cx="1986879" cy="1960070"/>
            </a:xfrm>
            <a:custGeom>
              <a:avLst/>
              <a:gdLst/>
              <a:ahLst/>
              <a:cxnLst/>
              <a:rect l="l" t="t" r="r" b="b"/>
              <a:pathLst>
                <a:path w="1986879" h="1960070">
                  <a:moveTo>
                    <a:pt x="0" y="0"/>
                  </a:moveTo>
                  <a:lnTo>
                    <a:pt x="1986879" y="0"/>
                  </a:lnTo>
                  <a:lnTo>
                    <a:pt x="1986879" y="1960070"/>
                  </a:lnTo>
                  <a:lnTo>
                    <a:pt x="0" y="1960070"/>
                  </a:lnTo>
                  <a:close/>
                </a:path>
              </a:pathLst>
            </a:custGeom>
            <a:solidFill>
              <a:srgbClr val="FFEC00"/>
            </a:solidFill>
          </p:spPr>
          <p:txBody>
            <a:bodyPr/>
            <a:lstStyle/>
            <a:p>
              <a:endParaRPr lang="en-US"/>
            </a:p>
          </p:txBody>
        </p:sp>
        <p:sp>
          <p:nvSpPr>
            <p:cNvPr id="20" name="TextBox 20"/>
            <p:cNvSpPr txBox="1"/>
            <p:nvPr/>
          </p:nvSpPr>
          <p:spPr>
            <a:xfrm>
              <a:off x="0" y="0"/>
              <a:ext cx="1986879" cy="1960070"/>
            </a:xfrm>
            <a:prstGeom prst="rect">
              <a:avLst/>
            </a:prstGeom>
          </p:spPr>
          <p:txBody>
            <a:bodyPr lIns="50800" tIns="50800" rIns="50800" bIns="50800" rtlCol="0" anchor="ctr"/>
            <a:lstStyle/>
            <a:p>
              <a:pPr algn="ctr">
                <a:lnSpc>
                  <a:spcPts val="3120"/>
                </a:lnSpc>
              </a:pPr>
              <a:endParaRPr/>
            </a:p>
          </p:txBody>
        </p:sp>
      </p:grpSp>
      <p:grpSp>
        <p:nvGrpSpPr>
          <p:cNvPr id="21" name="Group 21"/>
          <p:cNvGrpSpPr/>
          <p:nvPr/>
        </p:nvGrpSpPr>
        <p:grpSpPr>
          <a:xfrm>
            <a:off x="8663609" y="2012667"/>
            <a:ext cx="9052891" cy="7711453"/>
            <a:chOff x="0" y="0"/>
            <a:chExt cx="954190" cy="812800"/>
          </a:xfrm>
        </p:grpSpPr>
        <p:sp>
          <p:nvSpPr>
            <p:cNvPr id="22" name="Freeform 22"/>
            <p:cNvSpPr/>
            <p:nvPr/>
          </p:nvSpPr>
          <p:spPr>
            <a:xfrm>
              <a:off x="0" y="0"/>
              <a:ext cx="954190" cy="812800"/>
            </a:xfrm>
            <a:custGeom>
              <a:avLst/>
              <a:gdLst/>
              <a:ahLst/>
              <a:cxnLst/>
              <a:rect l="l" t="t" r="r" b="b"/>
              <a:pathLst>
                <a:path w="954190" h="812800">
                  <a:moveTo>
                    <a:pt x="19669" y="0"/>
                  </a:moveTo>
                  <a:lnTo>
                    <a:pt x="934520" y="0"/>
                  </a:lnTo>
                  <a:cubicBezTo>
                    <a:pt x="945383" y="0"/>
                    <a:pt x="954190" y="8806"/>
                    <a:pt x="954190" y="19669"/>
                  </a:cubicBezTo>
                  <a:lnTo>
                    <a:pt x="954190" y="793131"/>
                  </a:lnTo>
                  <a:cubicBezTo>
                    <a:pt x="954190" y="803994"/>
                    <a:pt x="945383" y="812800"/>
                    <a:pt x="934520" y="812800"/>
                  </a:cubicBezTo>
                  <a:lnTo>
                    <a:pt x="19669" y="812800"/>
                  </a:lnTo>
                  <a:cubicBezTo>
                    <a:pt x="8806" y="812800"/>
                    <a:pt x="0" y="803994"/>
                    <a:pt x="0" y="793131"/>
                  </a:cubicBezTo>
                  <a:lnTo>
                    <a:pt x="0" y="19669"/>
                  </a:lnTo>
                  <a:cubicBezTo>
                    <a:pt x="0" y="8806"/>
                    <a:pt x="8806" y="0"/>
                    <a:pt x="19669" y="0"/>
                  </a:cubicBezTo>
                  <a:close/>
                </a:path>
              </a:pathLst>
            </a:custGeom>
            <a:blipFill>
              <a:blip r:embed="rId2"/>
              <a:stretch>
                <a:fillRect l="-10373" r="-10373"/>
              </a:stretch>
            </a:blipFill>
          </p:spPr>
          <p:txBody>
            <a:bodyPr/>
            <a:lstStyle/>
            <a:p>
              <a:endParaRPr lang="en-US"/>
            </a:p>
          </p:txBody>
        </p:sp>
      </p:grpSp>
      <p:sp>
        <p:nvSpPr>
          <p:cNvPr id="23" name="Freeform 23">
            <a:hlinkClick r:id="rId5" tooltip="https://mailchi.mp/629fcae65e04/squiggly_sprint2024"/>
          </p:cNvPr>
          <p:cNvSpPr/>
          <p:nvPr/>
        </p:nvSpPr>
        <p:spPr>
          <a:xfrm>
            <a:off x="10755478" y="2431580"/>
            <a:ext cx="4855938" cy="6934200"/>
          </a:xfrm>
          <a:custGeom>
            <a:avLst/>
            <a:gdLst/>
            <a:ahLst/>
            <a:cxnLst/>
            <a:rect l="l" t="t" r="r" b="b"/>
            <a:pathLst>
              <a:path w="4855938" h="6934200">
                <a:moveTo>
                  <a:pt x="0" y="0"/>
                </a:moveTo>
                <a:lnTo>
                  <a:pt x="4855938" y="0"/>
                </a:lnTo>
                <a:lnTo>
                  <a:pt x="4855938" y="6934200"/>
                </a:lnTo>
                <a:lnTo>
                  <a:pt x="0" y="6934200"/>
                </a:lnTo>
                <a:lnTo>
                  <a:pt x="0" y="0"/>
                </a:lnTo>
                <a:close/>
              </a:path>
            </a:pathLst>
          </a:custGeom>
          <a:blipFill>
            <a:blip r:embed="rId6"/>
            <a:stretch>
              <a:fillRect l="-136350" t="-31621" r="-135519" b="-31138"/>
            </a:stretch>
          </a:blipFill>
        </p:spPr>
        <p:txBody>
          <a:bodyPr/>
          <a:lstStyle/>
          <a:p>
            <a:endParaRPr lang="en-US"/>
          </a:p>
        </p:txBody>
      </p:sp>
      <p:sp>
        <p:nvSpPr>
          <p:cNvPr id="24" name="TextBox 24"/>
          <p:cNvSpPr txBox="1"/>
          <p:nvPr/>
        </p:nvSpPr>
        <p:spPr>
          <a:xfrm>
            <a:off x="571500" y="571500"/>
            <a:ext cx="8781678"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How to develop squiggly career skills</a:t>
            </a:r>
          </a:p>
        </p:txBody>
      </p:sp>
      <p:sp>
        <p:nvSpPr>
          <p:cNvPr id="25" name="TextBox 25"/>
          <p:cNvSpPr txBox="1"/>
          <p:nvPr/>
        </p:nvSpPr>
        <p:spPr>
          <a:xfrm>
            <a:off x="910161" y="2830651"/>
            <a:ext cx="6563907" cy="3529157"/>
          </a:xfrm>
          <a:prstGeom prst="rect">
            <a:avLst/>
          </a:prstGeom>
        </p:spPr>
        <p:txBody>
          <a:bodyPr lIns="0" tIns="0" rIns="0" bIns="0" rtlCol="0" anchor="t">
            <a:spAutoFit/>
          </a:bodyPr>
          <a:lstStyle/>
          <a:p>
            <a:pPr algn="l">
              <a:lnSpc>
                <a:spcPts val="3132"/>
              </a:lnSpc>
            </a:pPr>
            <a:r>
              <a:rPr lang="en-US" sz="2610" spc="-78">
                <a:solidFill>
                  <a:srgbClr val="2B187D"/>
                </a:solidFill>
                <a:latin typeface="Cerebri"/>
                <a:ea typeface="Cerebri"/>
                <a:cs typeface="Cerebri"/>
                <a:sym typeface="Cerebri"/>
              </a:rPr>
              <a:t>Not having enough time is the biggest barrier for most people when it comes to career development. </a:t>
            </a:r>
          </a:p>
          <a:p>
            <a:pPr algn="l">
              <a:lnSpc>
                <a:spcPts val="3132"/>
              </a:lnSpc>
            </a:pPr>
            <a:endParaRPr lang="en-US" sz="2610" spc="-78">
              <a:solidFill>
                <a:srgbClr val="2B187D"/>
              </a:solidFill>
              <a:latin typeface="Cerebri"/>
              <a:ea typeface="Cerebri"/>
              <a:cs typeface="Cerebri"/>
              <a:sym typeface="Cerebri"/>
            </a:endParaRPr>
          </a:p>
          <a:p>
            <a:pPr algn="l">
              <a:lnSpc>
                <a:spcPts val="3132"/>
              </a:lnSpc>
            </a:pPr>
            <a:r>
              <a:rPr lang="en-US" sz="2610" spc="-78">
                <a:solidFill>
                  <a:srgbClr val="2B187D"/>
                </a:solidFill>
                <a:latin typeface="Cerebri"/>
                <a:ea typeface="Cerebri"/>
                <a:cs typeface="Cerebri"/>
                <a:sym typeface="Cerebri"/>
              </a:rPr>
              <a:t>A skills sprint can create momentum and energy to encourage everyone to learn in a way that’s easy to add in to their day.</a:t>
            </a:r>
          </a:p>
          <a:p>
            <a:pPr algn="l">
              <a:lnSpc>
                <a:spcPts val="3132"/>
              </a:lnSpc>
            </a:pPr>
            <a:endParaRPr lang="en-US" sz="2610" spc="-78">
              <a:solidFill>
                <a:srgbClr val="2B187D"/>
              </a:solidFill>
              <a:latin typeface="Cerebri"/>
              <a:ea typeface="Cerebri"/>
              <a:cs typeface="Cerebri"/>
              <a:sym typeface="Cerebri"/>
            </a:endParaRPr>
          </a:p>
          <a:p>
            <a:pPr algn="l">
              <a:lnSpc>
                <a:spcPts val="3132"/>
              </a:lnSpc>
            </a:pPr>
            <a:r>
              <a:rPr lang="en-US" sz="2610" spc="-78">
                <a:solidFill>
                  <a:srgbClr val="2B187D"/>
                </a:solidFill>
                <a:latin typeface="Cerebri"/>
                <a:ea typeface="Cerebri"/>
                <a:cs typeface="Cerebri"/>
                <a:sym typeface="Cerebri"/>
              </a:rPr>
              <a:t> </a:t>
            </a:r>
          </a:p>
        </p:txBody>
      </p:sp>
      <p:sp>
        <p:nvSpPr>
          <p:cNvPr id="26" name="TextBox 26"/>
          <p:cNvSpPr txBox="1"/>
          <p:nvPr/>
        </p:nvSpPr>
        <p:spPr>
          <a:xfrm>
            <a:off x="924591" y="6953250"/>
            <a:ext cx="2833827" cy="2595519"/>
          </a:xfrm>
          <a:prstGeom prst="rect">
            <a:avLst/>
          </a:prstGeom>
        </p:spPr>
        <p:txBody>
          <a:bodyPr lIns="0" tIns="0" rIns="0" bIns="0" rtlCol="0" anchor="t">
            <a:spAutoFit/>
          </a:bodyPr>
          <a:lstStyle/>
          <a:p>
            <a:pPr algn="l">
              <a:lnSpc>
                <a:spcPts val="2880"/>
              </a:lnSpc>
            </a:pPr>
            <a:r>
              <a:rPr lang="en-US" sz="2400" spc="-72" dirty="0">
                <a:solidFill>
                  <a:srgbClr val="2B187D"/>
                </a:solidFill>
                <a:latin typeface="Cerebri"/>
                <a:ea typeface="Cerebri"/>
                <a:cs typeface="Cerebri"/>
                <a:sym typeface="Cerebri"/>
              </a:rPr>
              <a:t>Our </a:t>
            </a:r>
            <a:r>
              <a:rPr lang="en-US" sz="2400" b="1" u="sng" spc="-72" dirty="0">
                <a:solidFill>
                  <a:srgbClr val="2B177D"/>
                </a:solidFill>
                <a:latin typeface="Cerebri Bold"/>
                <a:ea typeface="Cerebri Bold"/>
                <a:cs typeface="Cerebri Bold"/>
                <a:sym typeface="Cerebri Bold"/>
                <a:hlinkClick r:id="rId5" tooltip="https://mailchi.mp/629fcae65e04/squiggly_sprint2024">
                  <a:extLst>
                    <a:ext uri="{A12FA001-AC4F-418D-AE19-62706E023703}">
                      <ahyp:hlinkClr xmlns:ahyp="http://schemas.microsoft.com/office/drawing/2018/hyperlinkcolor" val="tx"/>
                    </a:ext>
                  </a:extLst>
                </a:hlinkClick>
              </a:rPr>
              <a:t>skills sprints</a:t>
            </a:r>
            <a:r>
              <a:rPr lang="en-US" sz="2400" spc="-72" dirty="0">
                <a:solidFill>
                  <a:srgbClr val="2B177D"/>
                </a:solidFill>
                <a:latin typeface="Cerebri"/>
                <a:ea typeface="Cerebri"/>
                <a:cs typeface="Cerebri"/>
                <a:sym typeface="Cerebri"/>
              </a:rPr>
              <a:t> </a:t>
            </a:r>
            <a:r>
              <a:rPr lang="en-US" sz="2400" spc="-72" dirty="0">
                <a:solidFill>
                  <a:srgbClr val="2B187D"/>
                </a:solidFill>
                <a:latin typeface="Cerebri"/>
                <a:ea typeface="Cerebri"/>
                <a:cs typeface="Cerebri"/>
                <a:sym typeface="Cerebri"/>
              </a:rPr>
              <a:t>take less than 10 minutes a day and are designed for individuals or teams to learn together.</a:t>
            </a:r>
          </a:p>
          <a:p>
            <a:pPr algn="l">
              <a:lnSpc>
                <a:spcPts val="2880"/>
              </a:lnSpc>
            </a:pPr>
            <a:endParaRPr lang="en-US" sz="2400" spc="-72" dirty="0">
              <a:solidFill>
                <a:srgbClr val="2B187D"/>
              </a:solidFill>
              <a:latin typeface="Cerebri"/>
              <a:ea typeface="Cerebri"/>
              <a:cs typeface="Cerebri"/>
              <a:sym typeface="Cerebri"/>
            </a:endParaRPr>
          </a:p>
        </p:txBody>
      </p:sp>
      <p:sp>
        <p:nvSpPr>
          <p:cNvPr id="27" name="TextBox 27"/>
          <p:cNvSpPr txBox="1"/>
          <p:nvPr/>
        </p:nvSpPr>
        <p:spPr>
          <a:xfrm>
            <a:off x="657225" y="6359808"/>
            <a:ext cx="3507151" cy="390525"/>
          </a:xfrm>
          <a:prstGeom prst="rect">
            <a:avLst/>
          </a:prstGeom>
        </p:spPr>
        <p:txBody>
          <a:bodyPr lIns="0" tIns="0" rIns="0" bIns="0" rtlCol="0" anchor="t">
            <a:spAutoFit/>
          </a:bodyPr>
          <a:lstStyle/>
          <a:p>
            <a:pPr algn="ctr">
              <a:lnSpc>
                <a:spcPts val="3120"/>
              </a:lnSpc>
            </a:pPr>
            <a:r>
              <a:rPr lang="en-US" sz="2600" b="1" spc="-52">
                <a:solidFill>
                  <a:srgbClr val="2B187D"/>
                </a:solidFill>
                <a:latin typeface="Cerebri Bold"/>
                <a:ea typeface="Cerebri Bold"/>
                <a:cs typeface="Cerebri Bold"/>
                <a:sym typeface="Cerebri Bold"/>
              </a:rPr>
              <a:t>Idea for action</a:t>
            </a:r>
          </a:p>
        </p:txBody>
      </p:sp>
      <p:sp>
        <p:nvSpPr>
          <p:cNvPr id="28" name="TextBox 28"/>
          <p:cNvSpPr txBox="1"/>
          <p:nvPr/>
        </p:nvSpPr>
        <p:spPr>
          <a:xfrm>
            <a:off x="4545376" y="6359808"/>
            <a:ext cx="3737578" cy="390525"/>
          </a:xfrm>
          <a:prstGeom prst="rect">
            <a:avLst/>
          </a:prstGeom>
        </p:spPr>
        <p:txBody>
          <a:bodyPr lIns="0" tIns="0" rIns="0" bIns="0" rtlCol="0" anchor="t">
            <a:spAutoFit/>
          </a:bodyPr>
          <a:lstStyle/>
          <a:p>
            <a:pPr algn="ctr">
              <a:lnSpc>
                <a:spcPts val="3120"/>
              </a:lnSpc>
            </a:pPr>
            <a:r>
              <a:rPr lang="en-US" sz="2600" b="1" spc="-52">
                <a:solidFill>
                  <a:srgbClr val="2B187D"/>
                </a:solidFill>
                <a:latin typeface="Cerebri Bold"/>
                <a:ea typeface="Cerebri Bold"/>
                <a:cs typeface="Cerebri Bold"/>
                <a:sym typeface="Cerebri Bold"/>
              </a:rPr>
              <a:t>YouTube Playlist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grpSp>
        <p:nvGrpSpPr>
          <p:cNvPr id="4" name="Group 4"/>
          <p:cNvGrpSpPr/>
          <p:nvPr/>
        </p:nvGrpSpPr>
        <p:grpSpPr>
          <a:xfrm>
            <a:off x="571500" y="2012667"/>
            <a:ext cx="7711453" cy="3886013"/>
            <a:chOff x="0" y="0"/>
            <a:chExt cx="2031000" cy="1023477"/>
          </a:xfrm>
        </p:grpSpPr>
        <p:sp>
          <p:nvSpPr>
            <p:cNvPr id="5" name="Freeform 5"/>
            <p:cNvSpPr/>
            <p:nvPr/>
          </p:nvSpPr>
          <p:spPr>
            <a:xfrm>
              <a:off x="0" y="0"/>
              <a:ext cx="2031000" cy="1023477"/>
            </a:xfrm>
            <a:custGeom>
              <a:avLst/>
              <a:gdLst/>
              <a:ahLst/>
              <a:cxnLst/>
              <a:rect l="l" t="t" r="r" b="b"/>
              <a:pathLst>
                <a:path w="2031000" h="1023477">
                  <a:moveTo>
                    <a:pt x="20079" y="0"/>
                  </a:moveTo>
                  <a:lnTo>
                    <a:pt x="2010921" y="0"/>
                  </a:lnTo>
                  <a:cubicBezTo>
                    <a:pt x="2016246" y="0"/>
                    <a:pt x="2021354" y="2115"/>
                    <a:pt x="2025119" y="5881"/>
                  </a:cubicBezTo>
                  <a:cubicBezTo>
                    <a:pt x="2028885" y="9647"/>
                    <a:pt x="2031000" y="14754"/>
                    <a:pt x="2031000" y="20079"/>
                  </a:cubicBezTo>
                  <a:lnTo>
                    <a:pt x="2031000" y="1003398"/>
                  </a:lnTo>
                  <a:cubicBezTo>
                    <a:pt x="2031000" y="1008723"/>
                    <a:pt x="2028885" y="1013830"/>
                    <a:pt x="2025119" y="1017596"/>
                  </a:cubicBezTo>
                  <a:cubicBezTo>
                    <a:pt x="2021354" y="1021361"/>
                    <a:pt x="2016246" y="1023477"/>
                    <a:pt x="2010921" y="1023477"/>
                  </a:cubicBezTo>
                  <a:lnTo>
                    <a:pt x="20079" y="1023477"/>
                  </a:lnTo>
                  <a:cubicBezTo>
                    <a:pt x="14754" y="1023477"/>
                    <a:pt x="9647" y="1021361"/>
                    <a:pt x="5881" y="1017596"/>
                  </a:cubicBezTo>
                  <a:cubicBezTo>
                    <a:pt x="2115" y="1013830"/>
                    <a:pt x="0" y="1008723"/>
                    <a:pt x="0" y="1003398"/>
                  </a:cubicBezTo>
                  <a:lnTo>
                    <a:pt x="0" y="20079"/>
                  </a:lnTo>
                  <a:cubicBezTo>
                    <a:pt x="0" y="14754"/>
                    <a:pt x="2115" y="9647"/>
                    <a:pt x="5881" y="5881"/>
                  </a:cubicBezTo>
                  <a:cubicBezTo>
                    <a:pt x="9647" y="2115"/>
                    <a:pt x="14754" y="0"/>
                    <a:pt x="20079" y="0"/>
                  </a:cubicBezTo>
                  <a:close/>
                </a:path>
              </a:pathLst>
            </a:custGeom>
            <a:solidFill>
              <a:srgbClr val="FFFFFF"/>
            </a:solidFill>
            <a:ln w="38100" cap="sq">
              <a:solidFill>
                <a:srgbClr val="00CEB8"/>
              </a:solidFill>
              <a:prstDash val="solid"/>
              <a:miter/>
            </a:ln>
          </p:spPr>
          <p:txBody>
            <a:bodyPr/>
            <a:lstStyle/>
            <a:p>
              <a:endParaRPr lang="en-US"/>
            </a:p>
          </p:txBody>
        </p:sp>
        <p:sp>
          <p:nvSpPr>
            <p:cNvPr id="6" name="TextBox 6"/>
            <p:cNvSpPr txBox="1"/>
            <p:nvPr/>
          </p:nvSpPr>
          <p:spPr>
            <a:xfrm>
              <a:off x="0" y="-47625"/>
              <a:ext cx="2031000" cy="1071102"/>
            </a:xfrm>
            <a:prstGeom prst="rect">
              <a:avLst/>
            </a:prstGeom>
          </p:spPr>
          <p:txBody>
            <a:bodyPr lIns="50800" tIns="50800" rIns="50800" bIns="50800" rtlCol="0" anchor="ctr"/>
            <a:lstStyle/>
            <a:p>
              <a:pPr algn="ctr">
                <a:lnSpc>
                  <a:spcPts val="3640"/>
                </a:lnSpc>
              </a:pPr>
              <a:endParaRPr/>
            </a:p>
          </p:txBody>
        </p:sp>
      </p:grpSp>
      <p:grpSp>
        <p:nvGrpSpPr>
          <p:cNvPr id="7" name="Group 7"/>
          <p:cNvGrpSpPr/>
          <p:nvPr/>
        </p:nvGrpSpPr>
        <p:grpSpPr>
          <a:xfrm>
            <a:off x="8663609" y="2012667"/>
            <a:ext cx="9052891" cy="7711453"/>
            <a:chOff x="0" y="0"/>
            <a:chExt cx="954190" cy="812800"/>
          </a:xfrm>
        </p:grpSpPr>
        <p:sp>
          <p:nvSpPr>
            <p:cNvPr id="8" name="Freeform 8"/>
            <p:cNvSpPr/>
            <p:nvPr/>
          </p:nvSpPr>
          <p:spPr>
            <a:xfrm>
              <a:off x="0" y="0"/>
              <a:ext cx="954190" cy="812800"/>
            </a:xfrm>
            <a:custGeom>
              <a:avLst/>
              <a:gdLst/>
              <a:ahLst/>
              <a:cxnLst/>
              <a:rect l="l" t="t" r="r" b="b"/>
              <a:pathLst>
                <a:path w="954190" h="812800">
                  <a:moveTo>
                    <a:pt x="19669" y="0"/>
                  </a:moveTo>
                  <a:lnTo>
                    <a:pt x="934520" y="0"/>
                  </a:lnTo>
                  <a:cubicBezTo>
                    <a:pt x="945383" y="0"/>
                    <a:pt x="954190" y="8806"/>
                    <a:pt x="954190" y="19669"/>
                  </a:cubicBezTo>
                  <a:lnTo>
                    <a:pt x="954190" y="793131"/>
                  </a:lnTo>
                  <a:cubicBezTo>
                    <a:pt x="954190" y="803994"/>
                    <a:pt x="945383" y="812800"/>
                    <a:pt x="934520" y="812800"/>
                  </a:cubicBezTo>
                  <a:lnTo>
                    <a:pt x="19669" y="812800"/>
                  </a:lnTo>
                  <a:cubicBezTo>
                    <a:pt x="8806" y="812800"/>
                    <a:pt x="0" y="803994"/>
                    <a:pt x="0" y="793131"/>
                  </a:cubicBezTo>
                  <a:lnTo>
                    <a:pt x="0" y="19669"/>
                  </a:lnTo>
                  <a:cubicBezTo>
                    <a:pt x="0" y="8806"/>
                    <a:pt x="8806" y="0"/>
                    <a:pt x="19669" y="0"/>
                  </a:cubicBezTo>
                  <a:close/>
                </a:path>
              </a:pathLst>
            </a:custGeom>
            <a:blipFill>
              <a:blip r:embed="rId4"/>
              <a:stretch>
                <a:fillRect l="-10373" r="-10373"/>
              </a:stretch>
            </a:blipFill>
          </p:spPr>
          <p:txBody>
            <a:bodyPr/>
            <a:lstStyle/>
            <a:p>
              <a:endParaRPr lang="en-US"/>
            </a:p>
          </p:txBody>
        </p:sp>
      </p:grpSp>
      <p:sp>
        <p:nvSpPr>
          <p:cNvPr id="9" name="AutoShape 9"/>
          <p:cNvSpPr/>
          <p:nvPr/>
        </p:nvSpPr>
        <p:spPr>
          <a:xfrm>
            <a:off x="758563" y="2519354"/>
            <a:ext cx="3542812" cy="0"/>
          </a:xfrm>
          <a:prstGeom prst="line">
            <a:avLst/>
          </a:prstGeom>
          <a:ln w="381000" cap="rnd">
            <a:solidFill>
              <a:srgbClr val="FFEC00"/>
            </a:solidFill>
            <a:prstDash val="solid"/>
            <a:headEnd type="none" w="sm" len="sm"/>
            <a:tailEnd type="none" w="sm" len="sm"/>
          </a:ln>
        </p:spPr>
        <p:txBody>
          <a:bodyPr/>
          <a:lstStyle/>
          <a:p>
            <a:endParaRPr lang="en-US"/>
          </a:p>
        </p:txBody>
      </p:sp>
      <p:sp>
        <p:nvSpPr>
          <p:cNvPr id="10" name="AutoShape 10"/>
          <p:cNvSpPr/>
          <p:nvPr/>
        </p:nvSpPr>
        <p:spPr>
          <a:xfrm>
            <a:off x="8987803" y="2519354"/>
            <a:ext cx="4352647" cy="0"/>
          </a:xfrm>
          <a:prstGeom prst="line">
            <a:avLst/>
          </a:prstGeom>
          <a:ln w="381000" cap="rnd">
            <a:solidFill>
              <a:srgbClr val="FFEC00"/>
            </a:solidFill>
            <a:prstDash val="solid"/>
            <a:headEnd type="none" w="sm" len="sm"/>
            <a:tailEnd type="none" w="sm" len="sm"/>
          </a:ln>
        </p:spPr>
        <p:txBody>
          <a:bodyPr/>
          <a:lstStyle/>
          <a:p>
            <a:endParaRPr lang="en-US"/>
          </a:p>
        </p:txBody>
      </p:sp>
      <p:grpSp>
        <p:nvGrpSpPr>
          <p:cNvPr id="11" name="Group 11"/>
          <p:cNvGrpSpPr/>
          <p:nvPr/>
        </p:nvGrpSpPr>
        <p:grpSpPr>
          <a:xfrm>
            <a:off x="571500" y="6115050"/>
            <a:ext cx="3737578" cy="3600450"/>
            <a:chOff x="0" y="0"/>
            <a:chExt cx="984383" cy="948267"/>
          </a:xfrm>
        </p:grpSpPr>
        <p:sp>
          <p:nvSpPr>
            <p:cNvPr id="12" name="Freeform 12"/>
            <p:cNvSpPr/>
            <p:nvPr/>
          </p:nvSpPr>
          <p:spPr>
            <a:xfrm>
              <a:off x="0" y="0"/>
              <a:ext cx="984383" cy="948267"/>
            </a:xfrm>
            <a:custGeom>
              <a:avLst/>
              <a:gdLst/>
              <a:ahLst/>
              <a:cxnLst/>
              <a:rect l="l" t="t" r="r" b="b"/>
              <a:pathLst>
                <a:path w="984383" h="948267">
                  <a:moveTo>
                    <a:pt x="41427" y="0"/>
                  </a:moveTo>
                  <a:lnTo>
                    <a:pt x="942955" y="0"/>
                  </a:lnTo>
                  <a:cubicBezTo>
                    <a:pt x="965835" y="0"/>
                    <a:pt x="984383" y="18548"/>
                    <a:pt x="984383" y="41427"/>
                  </a:cubicBezTo>
                  <a:lnTo>
                    <a:pt x="984383" y="906839"/>
                  </a:lnTo>
                  <a:cubicBezTo>
                    <a:pt x="984383" y="929719"/>
                    <a:pt x="965835" y="948267"/>
                    <a:pt x="942955" y="948267"/>
                  </a:cubicBezTo>
                  <a:lnTo>
                    <a:pt x="41427" y="948267"/>
                  </a:lnTo>
                  <a:cubicBezTo>
                    <a:pt x="18548" y="948267"/>
                    <a:pt x="0" y="929719"/>
                    <a:pt x="0" y="906839"/>
                  </a:cubicBezTo>
                  <a:lnTo>
                    <a:pt x="0" y="41427"/>
                  </a:lnTo>
                  <a:cubicBezTo>
                    <a:pt x="0" y="18548"/>
                    <a:pt x="18548" y="0"/>
                    <a:pt x="41427" y="0"/>
                  </a:cubicBezTo>
                  <a:close/>
                </a:path>
              </a:pathLst>
            </a:custGeom>
            <a:solidFill>
              <a:srgbClr val="FFFFFF"/>
            </a:solidFill>
            <a:ln w="38100" cap="sq">
              <a:solidFill>
                <a:srgbClr val="00CEB8"/>
              </a:solidFill>
              <a:prstDash val="solid"/>
              <a:miter/>
            </a:ln>
          </p:spPr>
          <p:txBody>
            <a:bodyPr/>
            <a:lstStyle/>
            <a:p>
              <a:endParaRPr lang="en-US"/>
            </a:p>
          </p:txBody>
        </p:sp>
        <p:sp>
          <p:nvSpPr>
            <p:cNvPr id="13" name="TextBox 13"/>
            <p:cNvSpPr txBox="1"/>
            <p:nvPr/>
          </p:nvSpPr>
          <p:spPr>
            <a:xfrm>
              <a:off x="0" y="-47625"/>
              <a:ext cx="984383" cy="995892"/>
            </a:xfrm>
            <a:prstGeom prst="rect">
              <a:avLst/>
            </a:prstGeom>
          </p:spPr>
          <p:txBody>
            <a:bodyPr lIns="50800" tIns="50800" rIns="50800" bIns="50800" rtlCol="0" anchor="ctr"/>
            <a:lstStyle/>
            <a:p>
              <a:pPr algn="ctr">
                <a:lnSpc>
                  <a:spcPts val="3640"/>
                </a:lnSpc>
              </a:pPr>
              <a:endParaRPr/>
            </a:p>
          </p:txBody>
        </p:sp>
      </p:grpSp>
      <p:grpSp>
        <p:nvGrpSpPr>
          <p:cNvPr id="14" name="Group 14"/>
          <p:cNvGrpSpPr/>
          <p:nvPr/>
        </p:nvGrpSpPr>
        <p:grpSpPr>
          <a:xfrm>
            <a:off x="4545376" y="6115050"/>
            <a:ext cx="3737578" cy="3600450"/>
            <a:chOff x="0" y="0"/>
            <a:chExt cx="984383" cy="948267"/>
          </a:xfrm>
        </p:grpSpPr>
        <p:sp>
          <p:nvSpPr>
            <p:cNvPr id="15" name="Freeform 15"/>
            <p:cNvSpPr/>
            <p:nvPr/>
          </p:nvSpPr>
          <p:spPr>
            <a:xfrm>
              <a:off x="0" y="0"/>
              <a:ext cx="984383" cy="948267"/>
            </a:xfrm>
            <a:custGeom>
              <a:avLst/>
              <a:gdLst/>
              <a:ahLst/>
              <a:cxnLst/>
              <a:rect l="l" t="t" r="r" b="b"/>
              <a:pathLst>
                <a:path w="984383" h="948267">
                  <a:moveTo>
                    <a:pt x="41427" y="0"/>
                  </a:moveTo>
                  <a:lnTo>
                    <a:pt x="942955" y="0"/>
                  </a:lnTo>
                  <a:cubicBezTo>
                    <a:pt x="965835" y="0"/>
                    <a:pt x="984383" y="18548"/>
                    <a:pt x="984383" y="41427"/>
                  </a:cubicBezTo>
                  <a:lnTo>
                    <a:pt x="984383" y="906839"/>
                  </a:lnTo>
                  <a:cubicBezTo>
                    <a:pt x="984383" y="929719"/>
                    <a:pt x="965835" y="948267"/>
                    <a:pt x="942955" y="948267"/>
                  </a:cubicBezTo>
                  <a:lnTo>
                    <a:pt x="41427" y="948267"/>
                  </a:lnTo>
                  <a:cubicBezTo>
                    <a:pt x="18548" y="948267"/>
                    <a:pt x="0" y="929719"/>
                    <a:pt x="0" y="906839"/>
                  </a:cubicBezTo>
                  <a:lnTo>
                    <a:pt x="0" y="41427"/>
                  </a:lnTo>
                  <a:cubicBezTo>
                    <a:pt x="0" y="18548"/>
                    <a:pt x="18548" y="0"/>
                    <a:pt x="41427" y="0"/>
                  </a:cubicBezTo>
                  <a:close/>
                </a:path>
              </a:pathLst>
            </a:custGeom>
            <a:solidFill>
              <a:srgbClr val="FFFFFF"/>
            </a:solidFill>
            <a:ln w="38100" cap="sq">
              <a:solidFill>
                <a:srgbClr val="00CEB8"/>
              </a:solidFill>
              <a:prstDash val="solid"/>
              <a:miter/>
            </a:ln>
          </p:spPr>
          <p:txBody>
            <a:bodyPr/>
            <a:lstStyle/>
            <a:p>
              <a:endParaRPr lang="en-US"/>
            </a:p>
          </p:txBody>
        </p:sp>
        <p:sp>
          <p:nvSpPr>
            <p:cNvPr id="16" name="TextBox 16"/>
            <p:cNvSpPr txBox="1"/>
            <p:nvPr/>
          </p:nvSpPr>
          <p:spPr>
            <a:xfrm>
              <a:off x="0" y="-47625"/>
              <a:ext cx="984383" cy="995892"/>
            </a:xfrm>
            <a:prstGeom prst="rect">
              <a:avLst/>
            </a:prstGeom>
          </p:spPr>
          <p:txBody>
            <a:bodyPr lIns="50800" tIns="50800" rIns="50800" bIns="50800" rtlCol="0" anchor="ctr"/>
            <a:lstStyle/>
            <a:p>
              <a:pPr algn="ctr">
                <a:lnSpc>
                  <a:spcPts val="3640"/>
                </a:lnSpc>
              </a:pPr>
              <a:endParaRPr/>
            </a:p>
          </p:txBody>
        </p:sp>
      </p:grpSp>
      <p:sp>
        <p:nvSpPr>
          <p:cNvPr id="17" name="AutoShape 17"/>
          <p:cNvSpPr/>
          <p:nvPr/>
        </p:nvSpPr>
        <p:spPr>
          <a:xfrm>
            <a:off x="758563" y="6550308"/>
            <a:ext cx="3278938" cy="0"/>
          </a:xfrm>
          <a:prstGeom prst="line">
            <a:avLst/>
          </a:prstGeom>
          <a:ln w="381000" cap="rnd">
            <a:solidFill>
              <a:srgbClr val="FFEC00"/>
            </a:solidFill>
            <a:prstDash val="solid"/>
            <a:headEnd type="none" w="sm" len="sm"/>
            <a:tailEnd type="none" w="sm" len="sm"/>
          </a:ln>
        </p:spPr>
        <p:txBody>
          <a:bodyPr/>
          <a:lstStyle/>
          <a:p>
            <a:endParaRPr lang="en-US"/>
          </a:p>
        </p:txBody>
      </p:sp>
      <p:sp>
        <p:nvSpPr>
          <p:cNvPr id="18" name="AutoShape 18"/>
          <p:cNvSpPr/>
          <p:nvPr/>
        </p:nvSpPr>
        <p:spPr>
          <a:xfrm>
            <a:off x="4976812" y="6550308"/>
            <a:ext cx="2849316" cy="0"/>
          </a:xfrm>
          <a:prstGeom prst="line">
            <a:avLst/>
          </a:prstGeom>
          <a:ln w="381000" cap="rnd">
            <a:solidFill>
              <a:srgbClr val="FFEC00"/>
            </a:solidFill>
            <a:prstDash val="solid"/>
            <a:headEnd type="none" w="sm" len="sm"/>
            <a:tailEnd type="none" w="sm" len="sm"/>
          </a:ln>
        </p:spPr>
        <p:txBody>
          <a:bodyPr/>
          <a:lstStyle/>
          <a:p>
            <a:endParaRPr lang="en-US"/>
          </a:p>
        </p:txBody>
      </p:sp>
      <p:sp>
        <p:nvSpPr>
          <p:cNvPr id="19" name="Freeform 19">
            <a:hlinkClick r:id="rId5" tooltip="https://www.amazingif.com/listen/how-to-have-a-career-conversation/"/>
          </p:cNvPr>
          <p:cNvSpPr/>
          <p:nvPr/>
        </p:nvSpPr>
        <p:spPr>
          <a:xfrm>
            <a:off x="5135739" y="6933034"/>
            <a:ext cx="2556851" cy="2556851"/>
          </a:xfrm>
          <a:custGeom>
            <a:avLst/>
            <a:gdLst/>
            <a:ahLst/>
            <a:cxnLst/>
            <a:rect l="l" t="t" r="r" b="b"/>
            <a:pathLst>
              <a:path w="2556851" h="2556851">
                <a:moveTo>
                  <a:pt x="0" y="0"/>
                </a:moveTo>
                <a:lnTo>
                  <a:pt x="2556851" y="0"/>
                </a:lnTo>
                <a:lnTo>
                  <a:pt x="2556851" y="2556850"/>
                </a:lnTo>
                <a:lnTo>
                  <a:pt x="0" y="2556850"/>
                </a:lnTo>
                <a:lnTo>
                  <a:pt x="0" y="0"/>
                </a:lnTo>
                <a:close/>
              </a:path>
            </a:pathLst>
          </a:custGeom>
          <a:blipFill>
            <a:blip r:embed="rId6"/>
            <a:stretch>
              <a:fillRect/>
            </a:stretch>
          </a:blipFill>
        </p:spPr>
        <p:txBody>
          <a:bodyPr/>
          <a:lstStyle/>
          <a:p>
            <a:endParaRPr lang="en-US"/>
          </a:p>
        </p:txBody>
      </p:sp>
      <p:sp>
        <p:nvSpPr>
          <p:cNvPr id="20" name="TextBox 20"/>
          <p:cNvSpPr txBox="1"/>
          <p:nvPr/>
        </p:nvSpPr>
        <p:spPr>
          <a:xfrm>
            <a:off x="571500" y="571500"/>
            <a:ext cx="10854556"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How to support squiggly career conversations</a:t>
            </a:r>
          </a:p>
        </p:txBody>
      </p:sp>
      <p:sp>
        <p:nvSpPr>
          <p:cNvPr id="21" name="TextBox 21"/>
          <p:cNvSpPr txBox="1"/>
          <p:nvPr/>
        </p:nvSpPr>
        <p:spPr>
          <a:xfrm>
            <a:off x="910161" y="2324100"/>
            <a:ext cx="3635215" cy="390525"/>
          </a:xfrm>
          <a:prstGeom prst="rect">
            <a:avLst/>
          </a:prstGeom>
        </p:spPr>
        <p:txBody>
          <a:bodyPr lIns="0" tIns="0" rIns="0" bIns="0" rtlCol="0" anchor="t">
            <a:spAutoFit/>
          </a:bodyPr>
          <a:lstStyle/>
          <a:p>
            <a:pPr algn="l">
              <a:lnSpc>
                <a:spcPts val="3120"/>
              </a:lnSpc>
            </a:pPr>
            <a:r>
              <a:rPr lang="en-US" sz="2600" b="1" spc="-52">
                <a:solidFill>
                  <a:srgbClr val="2B187D"/>
                </a:solidFill>
                <a:latin typeface="Cerebri Bold"/>
                <a:ea typeface="Cerebri Bold"/>
                <a:cs typeface="Cerebri Bold"/>
                <a:sym typeface="Cerebri Bold"/>
              </a:rPr>
              <a:t>Career conversations</a:t>
            </a:r>
          </a:p>
        </p:txBody>
      </p:sp>
      <p:sp>
        <p:nvSpPr>
          <p:cNvPr id="22" name="TextBox 22"/>
          <p:cNvSpPr txBox="1"/>
          <p:nvPr/>
        </p:nvSpPr>
        <p:spPr>
          <a:xfrm>
            <a:off x="9139401" y="2324100"/>
            <a:ext cx="4050653" cy="397545"/>
          </a:xfrm>
          <a:prstGeom prst="rect">
            <a:avLst/>
          </a:prstGeom>
        </p:spPr>
        <p:txBody>
          <a:bodyPr lIns="0" tIns="0" rIns="0" bIns="0" rtlCol="0" anchor="t">
            <a:spAutoFit/>
          </a:bodyPr>
          <a:lstStyle/>
          <a:p>
            <a:pPr algn="l">
              <a:lnSpc>
                <a:spcPts val="3120"/>
              </a:lnSpc>
            </a:pPr>
            <a:r>
              <a:rPr lang="en-US" sz="2600" b="1" spc="-52" dirty="0">
                <a:solidFill>
                  <a:srgbClr val="2B187D"/>
                </a:solidFill>
                <a:latin typeface="Cerebri Bold"/>
                <a:ea typeface="Cerebri Bold"/>
                <a:cs typeface="Cerebri Bold"/>
                <a:sym typeface="Cerebri Bold"/>
              </a:rPr>
              <a:t>Free tool: Career Canvas</a:t>
            </a:r>
            <a:endParaRPr lang="en-US" sz="2600" b="1" spc="-52" dirty="0">
              <a:solidFill>
                <a:srgbClr val="2B187D"/>
              </a:solidFill>
              <a:latin typeface="Cerebri Bold"/>
              <a:ea typeface="Cerebri Bold"/>
              <a:cs typeface="Cerebri Bold"/>
              <a:sym typeface="Cerebri Bold"/>
              <a:hlinkClick r:id="rId7" tooltip="https://www.amazingif.com/wp-content/uploads/2023/10/Squiggly-Career-Canvas.pdf"/>
            </a:endParaRPr>
          </a:p>
        </p:txBody>
      </p:sp>
      <p:sp>
        <p:nvSpPr>
          <p:cNvPr id="23" name="TextBox 23"/>
          <p:cNvSpPr txBox="1"/>
          <p:nvPr/>
        </p:nvSpPr>
        <p:spPr>
          <a:xfrm>
            <a:off x="910161" y="2830651"/>
            <a:ext cx="6782429" cy="2708775"/>
          </a:xfrm>
          <a:prstGeom prst="rect">
            <a:avLst/>
          </a:prstGeom>
        </p:spPr>
        <p:txBody>
          <a:bodyPr lIns="0" tIns="0" rIns="0" bIns="0" rtlCol="0" anchor="t">
            <a:spAutoFit/>
          </a:bodyPr>
          <a:lstStyle/>
          <a:p>
            <a:pPr algn="l">
              <a:lnSpc>
                <a:spcPts val="3091"/>
              </a:lnSpc>
            </a:pPr>
            <a:r>
              <a:rPr lang="en-US" sz="2576" spc="-77">
                <a:solidFill>
                  <a:srgbClr val="2B187D"/>
                </a:solidFill>
                <a:latin typeface="Cerebri"/>
                <a:ea typeface="Cerebri"/>
                <a:cs typeface="Cerebri"/>
                <a:sym typeface="Cerebri"/>
              </a:rPr>
              <a:t>Career conversations are a moment that matters for people’s motivation and progression. </a:t>
            </a:r>
          </a:p>
          <a:p>
            <a:pPr algn="l">
              <a:lnSpc>
                <a:spcPts val="3091"/>
              </a:lnSpc>
            </a:pPr>
            <a:endParaRPr lang="en-US" sz="2576" spc="-77">
              <a:solidFill>
                <a:srgbClr val="2B187D"/>
              </a:solidFill>
              <a:latin typeface="Cerebri"/>
              <a:ea typeface="Cerebri"/>
              <a:cs typeface="Cerebri"/>
              <a:sym typeface="Cerebri"/>
            </a:endParaRPr>
          </a:p>
          <a:p>
            <a:pPr algn="l">
              <a:lnSpc>
                <a:spcPts val="3091"/>
              </a:lnSpc>
            </a:pPr>
            <a:r>
              <a:rPr lang="en-US" sz="2576" spc="-77">
                <a:solidFill>
                  <a:srgbClr val="2B187D"/>
                </a:solidFill>
                <a:latin typeface="Cerebri"/>
                <a:ea typeface="Cerebri"/>
                <a:cs typeface="Cerebri"/>
                <a:sym typeface="Cerebri"/>
              </a:rPr>
              <a:t>A useful career conversation creates clarity and prompts people to take positive action to grow in their roles and explore opportunities for the future.</a:t>
            </a:r>
          </a:p>
        </p:txBody>
      </p:sp>
      <p:sp>
        <p:nvSpPr>
          <p:cNvPr id="24" name="TextBox 24"/>
          <p:cNvSpPr txBox="1"/>
          <p:nvPr/>
        </p:nvSpPr>
        <p:spPr>
          <a:xfrm>
            <a:off x="4545376" y="6359808"/>
            <a:ext cx="3737578" cy="390525"/>
          </a:xfrm>
          <a:prstGeom prst="rect">
            <a:avLst/>
          </a:prstGeom>
        </p:spPr>
        <p:txBody>
          <a:bodyPr lIns="0" tIns="0" rIns="0" bIns="0" rtlCol="0" anchor="t">
            <a:spAutoFit/>
          </a:bodyPr>
          <a:lstStyle/>
          <a:p>
            <a:pPr algn="ctr">
              <a:lnSpc>
                <a:spcPts val="3120"/>
              </a:lnSpc>
            </a:pPr>
            <a:r>
              <a:rPr lang="en-US" sz="2600" b="1" spc="-52">
                <a:solidFill>
                  <a:srgbClr val="2B187D"/>
                </a:solidFill>
                <a:latin typeface="Cerebri Bold"/>
                <a:ea typeface="Cerebri Bold"/>
                <a:cs typeface="Cerebri Bold"/>
                <a:sym typeface="Cerebri Bold"/>
              </a:rPr>
              <a:t>Podcast</a:t>
            </a:r>
          </a:p>
        </p:txBody>
      </p:sp>
      <p:sp>
        <p:nvSpPr>
          <p:cNvPr id="25" name="TextBox 25"/>
          <p:cNvSpPr txBox="1"/>
          <p:nvPr/>
        </p:nvSpPr>
        <p:spPr>
          <a:xfrm>
            <a:off x="571500" y="6359808"/>
            <a:ext cx="3617598" cy="390525"/>
          </a:xfrm>
          <a:prstGeom prst="rect">
            <a:avLst/>
          </a:prstGeom>
        </p:spPr>
        <p:txBody>
          <a:bodyPr lIns="0" tIns="0" rIns="0" bIns="0" rtlCol="0" anchor="t">
            <a:spAutoFit/>
          </a:bodyPr>
          <a:lstStyle/>
          <a:p>
            <a:pPr algn="ctr">
              <a:lnSpc>
                <a:spcPts val="3120"/>
              </a:lnSpc>
            </a:pPr>
            <a:r>
              <a:rPr lang="en-US" sz="2600" b="1" spc="-52">
                <a:solidFill>
                  <a:srgbClr val="2B187D"/>
                </a:solidFill>
                <a:latin typeface="Cerebri Bold"/>
                <a:ea typeface="Cerebri Bold"/>
                <a:cs typeface="Cerebri Bold"/>
                <a:sym typeface="Cerebri Bold"/>
              </a:rPr>
              <a:t>Idea for action</a:t>
            </a:r>
          </a:p>
        </p:txBody>
      </p:sp>
      <p:sp>
        <p:nvSpPr>
          <p:cNvPr id="26" name="TextBox 26"/>
          <p:cNvSpPr txBox="1"/>
          <p:nvPr/>
        </p:nvSpPr>
        <p:spPr>
          <a:xfrm>
            <a:off x="851538" y="6942559"/>
            <a:ext cx="3278938" cy="2223622"/>
          </a:xfrm>
          <a:prstGeom prst="rect">
            <a:avLst/>
          </a:prstGeom>
        </p:spPr>
        <p:txBody>
          <a:bodyPr lIns="0" tIns="0" rIns="0" bIns="0" rtlCol="0" anchor="t">
            <a:spAutoFit/>
          </a:bodyPr>
          <a:lstStyle/>
          <a:p>
            <a:pPr algn="l">
              <a:lnSpc>
                <a:spcPts val="2880"/>
              </a:lnSpc>
            </a:pPr>
            <a:r>
              <a:rPr lang="en-US" sz="2400" spc="-72" dirty="0">
                <a:solidFill>
                  <a:srgbClr val="2B187D"/>
                </a:solidFill>
                <a:latin typeface="Cerebri"/>
                <a:ea typeface="Cerebri"/>
                <a:cs typeface="Cerebri"/>
                <a:sym typeface="Cerebri"/>
              </a:rPr>
              <a:t>Our </a:t>
            </a:r>
            <a:r>
              <a:rPr lang="en-US" sz="2400" b="1" spc="-72" dirty="0">
                <a:solidFill>
                  <a:srgbClr val="2B177D"/>
                </a:solidFill>
                <a:latin typeface="Cerebri Bold"/>
                <a:ea typeface="Cerebri Bold"/>
                <a:cs typeface="Cerebri Bold"/>
                <a:sym typeface="Cerebri Bold"/>
                <a:hlinkClick r:id="rId7" tooltip="https://www.amazingif.com/wp-content/uploads/2023/10/Squiggly-Career-Canvas.pdf">
                  <a:extLst>
                    <a:ext uri="{A12FA001-AC4F-418D-AE19-62706E023703}">
                      <ahyp:hlinkClr xmlns:ahyp="http://schemas.microsoft.com/office/drawing/2018/hyperlinkcolor" val="tx"/>
                    </a:ext>
                  </a:extLst>
                </a:hlinkClick>
              </a:rPr>
              <a:t>career canvas tool</a:t>
            </a:r>
            <a:r>
              <a:rPr lang="en-US" sz="2400" spc="-72" dirty="0">
                <a:solidFill>
                  <a:srgbClr val="2B177D"/>
                </a:solidFill>
                <a:latin typeface="Cerebri"/>
                <a:ea typeface="Cerebri"/>
                <a:cs typeface="Cerebri"/>
                <a:sym typeface="Cerebri"/>
              </a:rPr>
              <a:t> </a:t>
            </a:r>
            <a:r>
              <a:rPr lang="en-US" sz="2400" spc="-72" dirty="0">
                <a:solidFill>
                  <a:srgbClr val="2B187D"/>
                </a:solidFill>
                <a:latin typeface="Cerebri"/>
                <a:ea typeface="Cerebri"/>
                <a:cs typeface="Cerebri"/>
                <a:sym typeface="Cerebri"/>
              </a:rPr>
              <a:t>uses coaching questions to provide individuals and managers with a framework for having a career conversation</a:t>
            </a:r>
          </a:p>
        </p:txBody>
      </p:sp>
      <p:sp>
        <p:nvSpPr>
          <p:cNvPr id="27" name="Freeform 27"/>
          <p:cNvSpPr/>
          <p:nvPr/>
        </p:nvSpPr>
        <p:spPr>
          <a:xfrm>
            <a:off x="8843329" y="3666013"/>
            <a:ext cx="8682256" cy="4865403"/>
          </a:xfrm>
          <a:custGeom>
            <a:avLst/>
            <a:gdLst/>
            <a:ahLst/>
            <a:cxnLst/>
            <a:rect l="l" t="t" r="r" b="b"/>
            <a:pathLst>
              <a:path w="8682256" h="4865403">
                <a:moveTo>
                  <a:pt x="0" y="0"/>
                </a:moveTo>
                <a:lnTo>
                  <a:pt x="8682256" y="0"/>
                </a:lnTo>
                <a:lnTo>
                  <a:pt x="8682256" y="4865404"/>
                </a:lnTo>
                <a:lnTo>
                  <a:pt x="0" y="4865404"/>
                </a:lnTo>
                <a:lnTo>
                  <a:pt x="0" y="0"/>
                </a:lnTo>
                <a:close/>
              </a:path>
            </a:pathLst>
          </a:custGeom>
          <a:blipFill>
            <a:blip r:embed="rId8"/>
            <a:stretch>
              <a:fillRect t="-564" b="-258"/>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grpSp>
        <p:nvGrpSpPr>
          <p:cNvPr id="4" name="Group 4"/>
          <p:cNvGrpSpPr/>
          <p:nvPr/>
        </p:nvGrpSpPr>
        <p:grpSpPr>
          <a:xfrm>
            <a:off x="571500" y="2012667"/>
            <a:ext cx="7711453" cy="3886013"/>
            <a:chOff x="0" y="0"/>
            <a:chExt cx="2031000" cy="1023477"/>
          </a:xfrm>
        </p:grpSpPr>
        <p:sp>
          <p:nvSpPr>
            <p:cNvPr id="5" name="Freeform 5"/>
            <p:cNvSpPr/>
            <p:nvPr/>
          </p:nvSpPr>
          <p:spPr>
            <a:xfrm>
              <a:off x="0" y="0"/>
              <a:ext cx="2031000" cy="1023477"/>
            </a:xfrm>
            <a:custGeom>
              <a:avLst/>
              <a:gdLst/>
              <a:ahLst/>
              <a:cxnLst/>
              <a:rect l="l" t="t" r="r" b="b"/>
              <a:pathLst>
                <a:path w="2031000" h="1023477">
                  <a:moveTo>
                    <a:pt x="20079" y="0"/>
                  </a:moveTo>
                  <a:lnTo>
                    <a:pt x="2010921" y="0"/>
                  </a:lnTo>
                  <a:cubicBezTo>
                    <a:pt x="2016246" y="0"/>
                    <a:pt x="2021354" y="2115"/>
                    <a:pt x="2025119" y="5881"/>
                  </a:cubicBezTo>
                  <a:cubicBezTo>
                    <a:pt x="2028885" y="9647"/>
                    <a:pt x="2031000" y="14754"/>
                    <a:pt x="2031000" y="20079"/>
                  </a:cubicBezTo>
                  <a:lnTo>
                    <a:pt x="2031000" y="1003398"/>
                  </a:lnTo>
                  <a:cubicBezTo>
                    <a:pt x="2031000" y="1008723"/>
                    <a:pt x="2028885" y="1013830"/>
                    <a:pt x="2025119" y="1017596"/>
                  </a:cubicBezTo>
                  <a:cubicBezTo>
                    <a:pt x="2021354" y="1021361"/>
                    <a:pt x="2016246" y="1023477"/>
                    <a:pt x="2010921" y="1023477"/>
                  </a:cubicBezTo>
                  <a:lnTo>
                    <a:pt x="20079" y="1023477"/>
                  </a:lnTo>
                  <a:cubicBezTo>
                    <a:pt x="14754" y="1023477"/>
                    <a:pt x="9647" y="1021361"/>
                    <a:pt x="5881" y="1017596"/>
                  </a:cubicBezTo>
                  <a:cubicBezTo>
                    <a:pt x="2115" y="1013830"/>
                    <a:pt x="0" y="1008723"/>
                    <a:pt x="0" y="1003398"/>
                  </a:cubicBezTo>
                  <a:lnTo>
                    <a:pt x="0" y="20079"/>
                  </a:lnTo>
                  <a:cubicBezTo>
                    <a:pt x="0" y="14754"/>
                    <a:pt x="2115" y="9647"/>
                    <a:pt x="5881" y="5881"/>
                  </a:cubicBezTo>
                  <a:cubicBezTo>
                    <a:pt x="9647" y="2115"/>
                    <a:pt x="14754" y="0"/>
                    <a:pt x="20079" y="0"/>
                  </a:cubicBezTo>
                  <a:close/>
                </a:path>
              </a:pathLst>
            </a:custGeom>
            <a:solidFill>
              <a:srgbClr val="FFFFFF"/>
            </a:solidFill>
            <a:ln w="38100" cap="sq">
              <a:solidFill>
                <a:srgbClr val="00CEB8"/>
              </a:solidFill>
              <a:prstDash val="solid"/>
              <a:miter/>
            </a:ln>
          </p:spPr>
          <p:txBody>
            <a:bodyPr/>
            <a:lstStyle/>
            <a:p>
              <a:endParaRPr lang="en-US"/>
            </a:p>
          </p:txBody>
        </p:sp>
        <p:sp>
          <p:nvSpPr>
            <p:cNvPr id="6" name="TextBox 6"/>
            <p:cNvSpPr txBox="1"/>
            <p:nvPr/>
          </p:nvSpPr>
          <p:spPr>
            <a:xfrm>
              <a:off x="0" y="-47625"/>
              <a:ext cx="2031000" cy="1071102"/>
            </a:xfrm>
            <a:prstGeom prst="rect">
              <a:avLst/>
            </a:prstGeom>
          </p:spPr>
          <p:txBody>
            <a:bodyPr lIns="50800" tIns="50800" rIns="50800" bIns="50800" rtlCol="0" anchor="ctr"/>
            <a:lstStyle/>
            <a:p>
              <a:pPr algn="ctr">
                <a:lnSpc>
                  <a:spcPts val="3640"/>
                </a:lnSpc>
              </a:pPr>
              <a:endParaRPr/>
            </a:p>
          </p:txBody>
        </p:sp>
      </p:grpSp>
      <p:sp>
        <p:nvSpPr>
          <p:cNvPr id="7" name="AutoShape 7"/>
          <p:cNvSpPr/>
          <p:nvPr/>
        </p:nvSpPr>
        <p:spPr>
          <a:xfrm flipV="1">
            <a:off x="758563" y="2519354"/>
            <a:ext cx="2686312" cy="0"/>
          </a:xfrm>
          <a:prstGeom prst="line">
            <a:avLst/>
          </a:prstGeom>
          <a:ln w="381000" cap="rnd">
            <a:solidFill>
              <a:srgbClr val="FFEC00"/>
            </a:solidFill>
            <a:prstDash val="solid"/>
            <a:headEnd type="none" w="sm" len="sm"/>
            <a:tailEnd type="none" w="sm" len="sm"/>
          </a:ln>
        </p:spPr>
        <p:txBody>
          <a:bodyPr/>
          <a:lstStyle/>
          <a:p>
            <a:endParaRPr lang="en-US"/>
          </a:p>
        </p:txBody>
      </p:sp>
      <p:grpSp>
        <p:nvGrpSpPr>
          <p:cNvPr id="8" name="Group 8"/>
          <p:cNvGrpSpPr/>
          <p:nvPr/>
        </p:nvGrpSpPr>
        <p:grpSpPr>
          <a:xfrm>
            <a:off x="571500" y="6115050"/>
            <a:ext cx="3737578" cy="3600450"/>
            <a:chOff x="0" y="0"/>
            <a:chExt cx="984383" cy="948267"/>
          </a:xfrm>
        </p:grpSpPr>
        <p:sp>
          <p:nvSpPr>
            <p:cNvPr id="9" name="Freeform 9"/>
            <p:cNvSpPr/>
            <p:nvPr/>
          </p:nvSpPr>
          <p:spPr>
            <a:xfrm>
              <a:off x="0" y="0"/>
              <a:ext cx="984383" cy="948267"/>
            </a:xfrm>
            <a:custGeom>
              <a:avLst/>
              <a:gdLst/>
              <a:ahLst/>
              <a:cxnLst/>
              <a:rect l="l" t="t" r="r" b="b"/>
              <a:pathLst>
                <a:path w="984383" h="948267">
                  <a:moveTo>
                    <a:pt x="41427" y="0"/>
                  </a:moveTo>
                  <a:lnTo>
                    <a:pt x="942955" y="0"/>
                  </a:lnTo>
                  <a:cubicBezTo>
                    <a:pt x="965835" y="0"/>
                    <a:pt x="984383" y="18548"/>
                    <a:pt x="984383" y="41427"/>
                  </a:cubicBezTo>
                  <a:lnTo>
                    <a:pt x="984383" y="906839"/>
                  </a:lnTo>
                  <a:cubicBezTo>
                    <a:pt x="984383" y="929719"/>
                    <a:pt x="965835" y="948267"/>
                    <a:pt x="942955" y="948267"/>
                  </a:cubicBezTo>
                  <a:lnTo>
                    <a:pt x="41427" y="948267"/>
                  </a:lnTo>
                  <a:cubicBezTo>
                    <a:pt x="18548" y="948267"/>
                    <a:pt x="0" y="929719"/>
                    <a:pt x="0" y="906839"/>
                  </a:cubicBezTo>
                  <a:lnTo>
                    <a:pt x="0" y="41427"/>
                  </a:lnTo>
                  <a:cubicBezTo>
                    <a:pt x="0" y="18548"/>
                    <a:pt x="18548" y="0"/>
                    <a:pt x="41427" y="0"/>
                  </a:cubicBezTo>
                  <a:close/>
                </a:path>
              </a:pathLst>
            </a:custGeom>
            <a:solidFill>
              <a:srgbClr val="FFFFFF"/>
            </a:solidFill>
            <a:ln w="38100" cap="sq">
              <a:solidFill>
                <a:srgbClr val="00CEB8"/>
              </a:solidFill>
              <a:prstDash val="solid"/>
              <a:miter/>
            </a:ln>
          </p:spPr>
          <p:txBody>
            <a:bodyPr/>
            <a:lstStyle/>
            <a:p>
              <a:endParaRPr lang="en-US"/>
            </a:p>
          </p:txBody>
        </p:sp>
        <p:sp>
          <p:nvSpPr>
            <p:cNvPr id="10" name="TextBox 10"/>
            <p:cNvSpPr txBox="1"/>
            <p:nvPr/>
          </p:nvSpPr>
          <p:spPr>
            <a:xfrm>
              <a:off x="0" y="-47625"/>
              <a:ext cx="984383" cy="995892"/>
            </a:xfrm>
            <a:prstGeom prst="rect">
              <a:avLst/>
            </a:prstGeom>
          </p:spPr>
          <p:txBody>
            <a:bodyPr lIns="50800" tIns="50800" rIns="50800" bIns="50800" rtlCol="0" anchor="ctr"/>
            <a:lstStyle/>
            <a:p>
              <a:pPr algn="ctr">
                <a:lnSpc>
                  <a:spcPts val="3640"/>
                </a:lnSpc>
              </a:pPr>
              <a:endParaRPr/>
            </a:p>
          </p:txBody>
        </p:sp>
      </p:grpSp>
      <p:grpSp>
        <p:nvGrpSpPr>
          <p:cNvPr id="11" name="Group 11"/>
          <p:cNvGrpSpPr/>
          <p:nvPr/>
        </p:nvGrpSpPr>
        <p:grpSpPr>
          <a:xfrm>
            <a:off x="4545376" y="6115050"/>
            <a:ext cx="3737578" cy="3600450"/>
            <a:chOff x="0" y="0"/>
            <a:chExt cx="984383" cy="948267"/>
          </a:xfrm>
        </p:grpSpPr>
        <p:sp>
          <p:nvSpPr>
            <p:cNvPr id="12" name="Freeform 12"/>
            <p:cNvSpPr/>
            <p:nvPr/>
          </p:nvSpPr>
          <p:spPr>
            <a:xfrm>
              <a:off x="0" y="0"/>
              <a:ext cx="984383" cy="948267"/>
            </a:xfrm>
            <a:custGeom>
              <a:avLst/>
              <a:gdLst/>
              <a:ahLst/>
              <a:cxnLst/>
              <a:rect l="l" t="t" r="r" b="b"/>
              <a:pathLst>
                <a:path w="984383" h="948267">
                  <a:moveTo>
                    <a:pt x="41427" y="0"/>
                  </a:moveTo>
                  <a:lnTo>
                    <a:pt x="942955" y="0"/>
                  </a:lnTo>
                  <a:cubicBezTo>
                    <a:pt x="965835" y="0"/>
                    <a:pt x="984383" y="18548"/>
                    <a:pt x="984383" y="41427"/>
                  </a:cubicBezTo>
                  <a:lnTo>
                    <a:pt x="984383" y="906839"/>
                  </a:lnTo>
                  <a:cubicBezTo>
                    <a:pt x="984383" y="929719"/>
                    <a:pt x="965835" y="948267"/>
                    <a:pt x="942955" y="948267"/>
                  </a:cubicBezTo>
                  <a:lnTo>
                    <a:pt x="41427" y="948267"/>
                  </a:lnTo>
                  <a:cubicBezTo>
                    <a:pt x="18548" y="948267"/>
                    <a:pt x="0" y="929719"/>
                    <a:pt x="0" y="906839"/>
                  </a:cubicBezTo>
                  <a:lnTo>
                    <a:pt x="0" y="41427"/>
                  </a:lnTo>
                  <a:cubicBezTo>
                    <a:pt x="0" y="18548"/>
                    <a:pt x="18548" y="0"/>
                    <a:pt x="41427" y="0"/>
                  </a:cubicBezTo>
                  <a:close/>
                </a:path>
              </a:pathLst>
            </a:custGeom>
            <a:solidFill>
              <a:srgbClr val="FFFFFF"/>
            </a:solidFill>
            <a:ln w="38100" cap="sq">
              <a:solidFill>
                <a:srgbClr val="00CEB8"/>
              </a:solidFill>
              <a:prstDash val="solid"/>
              <a:miter/>
            </a:ln>
          </p:spPr>
          <p:txBody>
            <a:bodyPr/>
            <a:lstStyle/>
            <a:p>
              <a:endParaRPr lang="en-US"/>
            </a:p>
          </p:txBody>
        </p:sp>
        <p:sp>
          <p:nvSpPr>
            <p:cNvPr id="13" name="TextBox 13"/>
            <p:cNvSpPr txBox="1"/>
            <p:nvPr/>
          </p:nvSpPr>
          <p:spPr>
            <a:xfrm>
              <a:off x="0" y="-47625"/>
              <a:ext cx="984383" cy="995892"/>
            </a:xfrm>
            <a:prstGeom prst="rect">
              <a:avLst/>
            </a:prstGeom>
          </p:spPr>
          <p:txBody>
            <a:bodyPr lIns="50800" tIns="50800" rIns="50800" bIns="50800" rtlCol="0" anchor="ctr"/>
            <a:lstStyle/>
            <a:p>
              <a:pPr algn="ctr">
                <a:lnSpc>
                  <a:spcPts val="3640"/>
                </a:lnSpc>
              </a:pPr>
              <a:endParaRPr/>
            </a:p>
          </p:txBody>
        </p:sp>
      </p:grpSp>
      <p:sp>
        <p:nvSpPr>
          <p:cNvPr id="14" name="AutoShape 14"/>
          <p:cNvSpPr/>
          <p:nvPr/>
        </p:nvSpPr>
        <p:spPr>
          <a:xfrm>
            <a:off x="758563" y="6550308"/>
            <a:ext cx="3278938" cy="0"/>
          </a:xfrm>
          <a:prstGeom prst="line">
            <a:avLst/>
          </a:prstGeom>
          <a:ln w="381000" cap="rnd">
            <a:solidFill>
              <a:srgbClr val="FFEC00"/>
            </a:solidFill>
            <a:prstDash val="solid"/>
            <a:headEnd type="none" w="sm" len="sm"/>
            <a:tailEnd type="none" w="sm" len="sm"/>
          </a:ln>
        </p:spPr>
        <p:txBody>
          <a:bodyPr/>
          <a:lstStyle/>
          <a:p>
            <a:endParaRPr lang="en-US"/>
          </a:p>
        </p:txBody>
      </p:sp>
      <p:sp>
        <p:nvSpPr>
          <p:cNvPr id="15" name="AutoShape 15"/>
          <p:cNvSpPr/>
          <p:nvPr/>
        </p:nvSpPr>
        <p:spPr>
          <a:xfrm>
            <a:off x="4976812" y="6550308"/>
            <a:ext cx="2849316" cy="0"/>
          </a:xfrm>
          <a:prstGeom prst="line">
            <a:avLst/>
          </a:prstGeom>
          <a:ln w="381000" cap="rnd">
            <a:solidFill>
              <a:srgbClr val="FFEC00"/>
            </a:solidFill>
            <a:prstDash val="solid"/>
            <a:headEnd type="none" w="sm" len="sm"/>
            <a:tailEnd type="none" w="sm" len="sm"/>
          </a:ln>
        </p:spPr>
        <p:txBody>
          <a:bodyPr/>
          <a:lstStyle/>
          <a:p>
            <a:endParaRPr lang="en-US"/>
          </a:p>
        </p:txBody>
      </p:sp>
      <p:grpSp>
        <p:nvGrpSpPr>
          <p:cNvPr id="16" name="Group 16"/>
          <p:cNvGrpSpPr/>
          <p:nvPr/>
        </p:nvGrpSpPr>
        <p:grpSpPr>
          <a:xfrm>
            <a:off x="8663609" y="2012667"/>
            <a:ext cx="9052891" cy="7711453"/>
            <a:chOff x="0" y="0"/>
            <a:chExt cx="954190" cy="812800"/>
          </a:xfrm>
        </p:grpSpPr>
        <p:sp>
          <p:nvSpPr>
            <p:cNvPr id="17" name="Freeform 17"/>
            <p:cNvSpPr/>
            <p:nvPr/>
          </p:nvSpPr>
          <p:spPr>
            <a:xfrm>
              <a:off x="0" y="0"/>
              <a:ext cx="954190" cy="812800"/>
            </a:xfrm>
            <a:custGeom>
              <a:avLst/>
              <a:gdLst/>
              <a:ahLst/>
              <a:cxnLst/>
              <a:rect l="l" t="t" r="r" b="b"/>
              <a:pathLst>
                <a:path w="954190" h="812800">
                  <a:moveTo>
                    <a:pt x="19669" y="0"/>
                  </a:moveTo>
                  <a:lnTo>
                    <a:pt x="934520" y="0"/>
                  </a:lnTo>
                  <a:cubicBezTo>
                    <a:pt x="945383" y="0"/>
                    <a:pt x="954190" y="8806"/>
                    <a:pt x="954190" y="19669"/>
                  </a:cubicBezTo>
                  <a:lnTo>
                    <a:pt x="954190" y="793131"/>
                  </a:lnTo>
                  <a:cubicBezTo>
                    <a:pt x="954190" y="803994"/>
                    <a:pt x="945383" y="812800"/>
                    <a:pt x="934520" y="812800"/>
                  </a:cubicBezTo>
                  <a:lnTo>
                    <a:pt x="19669" y="812800"/>
                  </a:lnTo>
                  <a:cubicBezTo>
                    <a:pt x="8806" y="812800"/>
                    <a:pt x="0" y="803994"/>
                    <a:pt x="0" y="793131"/>
                  </a:cubicBezTo>
                  <a:lnTo>
                    <a:pt x="0" y="19669"/>
                  </a:lnTo>
                  <a:cubicBezTo>
                    <a:pt x="0" y="8806"/>
                    <a:pt x="8806" y="0"/>
                    <a:pt x="19669" y="0"/>
                  </a:cubicBezTo>
                  <a:close/>
                </a:path>
              </a:pathLst>
            </a:custGeom>
            <a:blipFill>
              <a:blip r:embed="rId4"/>
              <a:stretch>
                <a:fillRect l="-10373" r="-10373"/>
              </a:stretch>
            </a:blipFill>
          </p:spPr>
          <p:txBody>
            <a:bodyPr/>
            <a:lstStyle/>
            <a:p>
              <a:endParaRPr lang="en-US"/>
            </a:p>
          </p:txBody>
        </p:sp>
      </p:grpSp>
      <p:sp>
        <p:nvSpPr>
          <p:cNvPr id="18" name="Freeform 18">
            <a:hlinkClick r:id="rId5" tooltip="https://www.amazingif.com/listen/how-to-help-people-to-squiggle-and-stay/"/>
          </p:cNvPr>
          <p:cNvSpPr/>
          <p:nvPr/>
        </p:nvSpPr>
        <p:spPr>
          <a:xfrm>
            <a:off x="5135739" y="6933034"/>
            <a:ext cx="2556851" cy="2556851"/>
          </a:xfrm>
          <a:custGeom>
            <a:avLst/>
            <a:gdLst/>
            <a:ahLst/>
            <a:cxnLst/>
            <a:rect l="l" t="t" r="r" b="b"/>
            <a:pathLst>
              <a:path w="2556851" h="2556851">
                <a:moveTo>
                  <a:pt x="0" y="0"/>
                </a:moveTo>
                <a:lnTo>
                  <a:pt x="2556851" y="0"/>
                </a:lnTo>
                <a:lnTo>
                  <a:pt x="2556851" y="2556850"/>
                </a:lnTo>
                <a:lnTo>
                  <a:pt x="0" y="2556850"/>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571500" y="571500"/>
            <a:ext cx="9588029"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How to create squiggly career structures</a:t>
            </a:r>
          </a:p>
        </p:txBody>
      </p:sp>
      <p:sp>
        <p:nvSpPr>
          <p:cNvPr id="20" name="TextBox 20"/>
          <p:cNvSpPr txBox="1"/>
          <p:nvPr/>
        </p:nvSpPr>
        <p:spPr>
          <a:xfrm>
            <a:off x="910161" y="2324100"/>
            <a:ext cx="3337560" cy="390525"/>
          </a:xfrm>
          <a:prstGeom prst="rect">
            <a:avLst/>
          </a:prstGeom>
        </p:spPr>
        <p:txBody>
          <a:bodyPr lIns="0" tIns="0" rIns="0" bIns="0" rtlCol="0" anchor="t">
            <a:spAutoFit/>
          </a:bodyPr>
          <a:lstStyle/>
          <a:p>
            <a:pPr algn="l">
              <a:lnSpc>
                <a:spcPts val="3120"/>
              </a:lnSpc>
            </a:pPr>
            <a:r>
              <a:rPr lang="en-US" sz="2600" b="1" spc="-52">
                <a:solidFill>
                  <a:srgbClr val="2B187D"/>
                </a:solidFill>
                <a:latin typeface="Cerebri Bold"/>
                <a:ea typeface="Cerebri Bold"/>
                <a:cs typeface="Cerebri Bold"/>
                <a:sym typeface="Cerebri Bold"/>
              </a:rPr>
              <a:t>Squiggle &amp; Stay</a:t>
            </a:r>
          </a:p>
        </p:txBody>
      </p:sp>
      <p:sp>
        <p:nvSpPr>
          <p:cNvPr id="21" name="TextBox 21"/>
          <p:cNvSpPr txBox="1"/>
          <p:nvPr/>
        </p:nvSpPr>
        <p:spPr>
          <a:xfrm>
            <a:off x="910161" y="2830651"/>
            <a:ext cx="6844777" cy="2733675"/>
          </a:xfrm>
          <a:prstGeom prst="rect">
            <a:avLst/>
          </a:prstGeom>
        </p:spPr>
        <p:txBody>
          <a:bodyPr lIns="0" tIns="0" rIns="0" bIns="0" rtlCol="0" anchor="t">
            <a:spAutoFit/>
          </a:bodyPr>
          <a:lstStyle/>
          <a:p>
            <a:pPr algn="l">
              <a:lnSpc>
                <a:spcPts val="3120"/>
              </a:lnSpc>
            </a:pPr>
            <a:r>
              <a:rPr lang="en-US" sz="2600" spc="-78">
                <a:solidFill>
                  <a:srgbClr val="2B187D"/>
                </a:solidFill>
                <a:latin typeface="Cerebri"/>
                <a:ea typeface="Cerebri"/>
                <a:cs typeface="Cerebri"/>
                <a:sym typeface="Cerebri"/>
              </a:rPr>
              <a:t>Ladder-like career development limits people’s opportunity to progress and results in employees being more likely to leave.</a:t>
            </a:r>
          </a:p>
          <a:p>
            <a:pPr algn="l">
              <a:lnSpc>
                <a:spcPts val="3120"/>
              </a:lnSpc>
            </a:pPr>
            <a:endParaRPr lang="en-US" sz="2600" spc="-78">
              <a:solidFill>
                <a:srgbClr val="2B187D"/>
              </a:solidFill>
              <a:latin typeface="Cerebri"/>
              <a:ea typeface="Cerebri"/>
              <a:cs typeface="Cerebri"/>
              <a:sym typeface="Cerebri"/>
            </a:endParaRPr>
          </a:p>
          <a:p>
            <a:pPr algn="l">
              <a:lnSpc>
                <a:spcPts val="3120"/>
              </a:lnSpc>
            </a:pPr>
            <a:r>
              <a:rPr lang="en-US" sz="2600" spc="-78">
                <a:solidFill>
                  <a:srgbClr val="2B187D"/>
                </a:solidFill>
                <a:latin typeface="Cerebri"/>
                <a:ea typeface="Cerebri"/>
                <a:cs typeface="Cerebri"/>
                <a:sym typeface="Cerebri"/>
              </a:rPr>
              <a:t>Unlocking progression possibilities that go beyond promotion gives people the ability to personalise their career development.</a:t>
            </a:r>
          </a:p>
        </p:txBody>
      </p:sp>
      <p:sp>
        <p:nvSpPr>
          <p:cNvPr id="22" name="TextBox 22"/>
          <p:cNvSpPr txBox="1"/>
          <p:nvPr/>
        </p:nvSpPr>
        <p:spPr>
          <a:xfrm>
            <a:off x="4545376" y="6359808"/>
            <a:ext cx="3737578" cy="390525"/>
          </a:xfrm>
          <a:prstGeom prst="rect">
            <a:avLst/>
          </a:prstGeom>
        </p:spPr>
        <p:txBody>
          <a:bodyPr lIns="0" tIns="0" rIns="0" bIns="0" rtlCol="0" anchor="t">
            <a:spAutoFit/>
          </a:bodyPr>
          <a:lstStyle/>
          <a:p>
            <a:pPr algn="ctr">
              <a:lnSpc>
                <a:spcPts val="3120"/>
              </a:lnSpc>
            </a:pPr>
            <a:r>
              <a:rPr lang="en-US" sz="2600" b="1" spc="-52">
                <a:solidFill>
                  <a:srgbClr val="2B187D"/>
                </a:solidFill>
                <a:latin typeface="Cerebri Bold"/>
                <a:ea typeface="Cerebri Bold"/>
                <a:cs typeface="Cerebri Bold"/>
                <a:sym typeface="Cerebri Bold"/>
              </a:rPr>
              <a:t>Podcast</a:t>
            </a:r>
          </a:p>
        </p:txBody>
      </p:sp>
      <p:sp>
        <p:nvSpPr>
          <p:cNvPr id="23" name="TextBox 23"/>
          <p:cNvSpPr txBox="1"/>
          <p:nvPr/>
        </p:nvSpPr>
        <p:spPr>
          <a:xfrm>
            <a:off x="571500" y="6359808"/>
            <a:ext cx="3617598" cy="390525"/>
          </a:xfrm>
          <a:prstGeom prst="rect">
            <a:avLst/>
          </a:prstGeom>
        </p:spPr>
        <p:txBody>
          <a:bodyPr lIns="0" tIns="0" rIns="0" bIns="0" rtlCol="0" anchor="t">
            <a:spAutoFit/>
          </a:bodyPr>
          <a:lstStyle/>
          <a:p>
            <a:pPr algn="ctr">
              <a:lnSpc>
                <a:spcPts val="3120"/>
              </a:lnSpc>
            </a:pPr>
            <a:r>
              <a:rPr lang="en-US" sz="2600" b="1" spc="-52">
                <a:solidFill>
                  <a:srgbClr val="2B187D"/>
                </a:solidFill>
                <a:latin typeface="Cerebri Bold"/>
                <a:ea typeface="Cerebri Bold"/>
                <a:cs typeface="Cerebri Bold"/>
                <a:sym typeface="Cerebri Bold"/>
              </a:rPr>
              <a:t>Idea for action</a:t>
            </a:r>
          </a:p>
        </p:txBody>
      </p:sp>
      <p:sp>
        <p:nvSpPr>
          <p:cNvPr id="24" name="TextBox 24"/>
          <p:cNvSpPr txBox="1"/>
          <p:nvPr/>
        </p:nvSpPr>
        <p:spPr>
          <a:xfrm>
            <a:off x="910161" y="6942559"/>
            <a:ext cx="3254215" cy="1851725"/>
          </a:xfrm>
          <a:prstGeom prst="rect">
            <a:avLst/>
          </a:prstGeom>
        </p:spPr>
        <p:txBody>
          <a:bodyPr lIns="0" tIns="0" rIns="0" bIns="0" rtlCol="0" anchor="t">
            <a:spAutoFit/>
          </a:bodyPr>
          <a:lstStyle/>
          <a:p>
            <a:pPr algn="l">
              <a:lnSpc>
                <a:spcPts val="2880"/>
              </a:lnSpc>
            </a:pPr>
            <a:r>
              <a:rPr lang="en-US" sz="2400" spc="-72" dirty="0">
                <a:solidFill>
                  <a:srgbClr val="2B187D"/>
                </a:solidFill>
                <a:latin typeface="Cerebri"/>
                <a:ea typeface="Cerebri"/>
                <a:cs typeface="Cerebri"/>
                <a:sym typeface="Cerebri"/>
              </a:rPr>
              <a:t>Use our </a:t>
            </a:r>
            <a:r>
              <a:rPr lang="en-US" sz="2400" b="1" spc="-72" dirty="0">
                <a:solidFill>
                  <a:srgbClr val="2B177D"/>
                </a:solidFill>
                <a:latin typeface="Cerebri Bold"/>
                <a:ea typeface="Cerebri Bold"/>
                <a:cs typeface="Cerebri Bold"/>
                <a:sym typeface="Cerebri Bold"/>
                <a:hlinkClick r:id="rId7" tooltip="https://www.amazingif.com/wp-content/uploads/2024/04/Squiggle-Stay-Playbook-Amazing-If.pdf">
                  <a:extLst>
                    <a:ext uri="{A12FA001-AC4F-418D-AE19-62706E023703}">
                      <ahyp:hlinkClr xmlns:ahyp="http://schemas.microsoft.com/office/drawing/2018/hyperlinkcolor" val="tx"/>
                    </a:ext>
                  </a:extLst>
                </a:hlinkClick>
              </a:rPr>
              <a:t>Squiggle and Stay Playbook</a:t>
            </a:r>
            <a:r>
              <a:rPr lang="en-US" sz="2400" spc="-72" dirty="0">
                <a:solidFill>
                  <a:srgbClr val="2B177D"/>
                </a:solidFill>
                <a:latin typeface="Cerebri"/>
                <a:ea typeface="Cerebri"/>
                <a:cs typeface="Cerebri"/>
                <a:sym typeface="Cerebri"/>
              </a:rPr>
              <a:t> </a:t>
            </a:r>
            <a:r>
              <a:rPr lang="en-US" sz="2400" spc="-72" dirty="0">
                <a:solidFill>
                  <a:srgbClr val="2B187D"/>
                </a:solidFill>
                <a:latin typeface="Cerebri"/>
                <a:ea typeface="Cerebri"/>
                <a:cs typeface="Cerebri"/>
                <a:sym typeface="Cerebri"/>
              </a:rPr>
              <a:t>for inspiration to unlock progression possibilities in your company.</a:t>
            </a:r>
          </a:p>
        </p:txBody>
      </p:sp>
      <p:sp>
        <p:nvSpPr>
          <p:cNvPr id="25" name="AutoShape 25"/>
          <p:cNvSpPr/>
          <p:nvPr/>
        </p:nvSpPr>
        <p:spPr>
          <a:xfrm flipV="1">
            <a:off x="8987803" y="2519354"/>
            <a:ext cx="4695698" cy="0"/>
          </a:xfrm>
          <a:prstGeom prst="line">
            <a:avLst/>
          </a:prstGeom>
          <a:ln w="381000" cap="rnd">
            <a:solidFill>
              <a:srgbClr val="FFEC00"/>
            </a:solidFill>
            <a:prstDash val="solid"/>
            <a:headEnd type="none" w="sm" len="sm"/>
            <a:tailEnd type="none" w="sm" len="sm"/>
          </a:ln>
        </p:spPr>
        <p:txBody>
          <a:bodyPr/>
          <a:lstStyle/>
          <a:p>
            <a:endParaRPr lang="en-US"/>
          </a:p>
        </p:txBody>
      </p:sp>
      <p:sp>
        <p:nvSpPr>
          <p:cNvPr id="26" name="TextBox 26"/>
          <p:cNvSpPr txBox="1"/>
          <p:nvPr/>
        </p:nvSpPr>
        <p:spPr>
          <a:xfrm>
            <a:off x="9139401" y="2324100"/>
            <a:ext cx="5023431" cy="390508"/>
          </a:xfrm>
          <a:prstGeom prst="rect">
            <a:avLst/>
          </a:prstGeom>
        </p:spPr>
        <p:txBody>
          <a:bodyPr lIns="0" tIns="0" rIns="0" bIns="0" rtlCol="0" anchor="t">
            <a:spAutoFit/>
          </a:bodyPr>
          <a:lstStyle/>
          <a:p>
            <a:pPr algn="l">
              <a:lnSpc>
                <a:spcPts val="3120"/>
              </a:lnSpc>
            </a:pPr>
            <a:r>
              <a:rPr lang="en-US" sz="2600" b="1" spc="-52">
                <a:solidFill>
                  <a:srgbClr val="2B187D"/>
                </a:solidFill>
                <a:latin typeface="Cerebri Bold"/>
                <a:ea typeface="Cerebri Bold"/>
                <a:cs typeface="Cerebri Bold"/>
                <a:sym typeface="Cerebri Bold"/>
              </a:rPr>
              <a:t>Squiggle &amp; Stay Experiments</a:t>
            </a:r>
          </a:p>
        </p:txBody>
      </p:sp>
      <p:grpSp>
        <p:nvGrpSpPr>
          <p:cNvPr id="27" name="Group 27"/>
          <p:cNvGrpSpPr/>
          <p:nvPr/>
        </p:nvGrpSpPr>
        <p:grpSpPr>
          <a:xfrm>
            <a:off x="8931251" y="3091210"/>
            <a:ext cx="2628071" cy="3023840"/>
            <a:chOff x="0" y="0"/>
            <a:chExt cx="791797" cy="911036"/>
          </a:xfrm>
        </p:grpSpPr>
        <p:sp>
          <p:nvSpPr>
            <p:cNvPr id="28" name="Freeform 28"/>
            <p:cNvSpPr/>
            <p:nvPr/>
          </p:nvSpPr>
          <p:spPr>
            <a:xfrm>
              <a:off x="0" y="0"/>
              <a:ext cx="791797" cy="911036"/>
            </a:xfrm>
            <a:custGeom>
              <a:avLst/>
              <a:gdLst/>
              <a:ahLst/>
              <a:cxnLst/>
              <a:rect l="l" t="t" r="r" b="b"/>
              <a:pathLst>
                <a:path w="791797" h="911036">
                  <a:moveTo>
                    <a:pt x="58917" y="0"/>
                  </a:moveTo>
                  <a:lnTo>
                    <a:pt x="732880" y="0"/>
                  </a:lnTo>
                  <a:cubicBezTo>
                    <a:pt x="765419" y="0"/>
                    <a:pt x="791797" y="26378"/>
                    <a:pt x="791797" y="58917"/>
                  </a:cubicBezTo>
                  <a:lnTo>
                    <a:pt x="791797" y="852119"/>
                  </a:lnTo>
                  <a:cubicBezTo>
                    <a:pt x="791797" y="884658"/>
                    <a:pt x="765419" y="911036"/>
                    <a:pt x="732880" y="911036"/>
                  </a:cubicBezTo>
                  <a:lnTo>
                    <a:pt x="58917" y="911036"/>
                  </a:lnTo>
                  <a:cubicBezTo>
                    <a:pt x="26378" y="911036"/>
                    <a:pt x="0" y="884658"/>
                    <a:pt x="0" y="852119"/>
                  </a:cubicBezTo>
                  <a:lnTo>
                    <a:pt x="0" y="58917"/>
                  </a:lnTo>
                  <a:cubicBezTo>
                    <a:pt x="0" y="26378"/>
                    <a:pt x="26378" y="0"/>
                    <a:pt x="58917" y="0"/>
                  </a:cubicBezTo>
                  <a:close/>
                </a:path>
              </a:pathLst>
            </a:custGeom>
            <a:solidFill>
              <a:srgbClr val="FFEC00"/>
            </a:solidFill>
          </p:spPr>
          <p:txBody>
            <a:bodyPr/>
            <a:lstStyle/>
            <a:p>
              <a:endParaRPr lang="en-US"/>
            </a:p>
          </p:txBody>
        </p:sp>
        <p:sp>
          <p:nvSpPr>
            <p:cNvPr id="29" name="TextBox 29"/>
            <p:cNvSpPr txBox="1"/>
            <p:nvPr/>
          </p:nvSpPr>
          <p:spPr>
            <a:xfrm>
              <a:off x="0" y="-38100"/>
              <a:ext cx="791797" cy="949136"/>
            </a:xfrm>
            <a:prstGeom prst="rect">
              <a:avLst/>
            </a:prstGeom>
          </p:spPr>
          <p:txBody>
            <a:bodyPr lIns="50800" tIns="50800" rIns="50800" bIns="50800" rtlCol="0" anchor="b"/>
            <a:lstStyle/>
            <a:p>
              <a:pPr algn="ctr">
                <a:lnSpc>
                  <a:spcPts val="2800"/>
                </a:lnSpc>
              </a:pPr>
              <a:r>
                <a:rPr lang="en-US" sz="2000" b="1">
                  <a:solidFill>
                    <a:srgbClr val="2B187D"/>
                  </a:solidFill>
                  <a:latin typeface="Cerebri Bold"/>
                  <a:ea typeface="Cerebri Bold"/>
                  <a:cs typeface="Cerebri Bold"/>
                  <a:sym typeface="Cerebri Bold"/>
                </a:rPr>
                <a:t>Squiggly job specs</a:t>
              </a: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p:txBody>
        </p:sp>
      </p:grpSp>
      <p:grpSp>
        <p:nvGrpSpPr>
          <p:cNvPr id="30" name="Group 30"/>
          <p:cNvGrpSpPr/>
          <p:nvPr/>
        </p:nvGrpSpPr>
        <p:grpSpPr>
          <a:xfrm>
            <a:off x="11876019" y="3091210"/>
            <a:ext cx="2628071" cy="3023840"/>
            <a:chOff x="0" y="0"/>
            <a:chExt cx="791797" cy="911036"/>
          </a:xfrm>
        </p:grpSpPr>
        <p:sp>
          <p:nvSpPr>
            <p:cNvPr id="31" name="Freeform 31"/>
            <p:cNvSpPr/>
            <p:nvPr/>
          </p:nvSpPr>
          <p:spPr>
            <a:xfrm>
              <a:off x="0" y="0"/>
              <a:ext cx="791797" cy="911036"/>
            </a:xfrm>
            <a:custGeom>
              <a:avLst/>
              <a:gdLst/>
              <a:ahLst/>
              <a:cxnLst/>
              <a:rect l="l" t="t" r="r" b="b"/>
              <a:pathLst>
                <a:path w="791797" h="911036">
                  <a:moveTo>
                    <a:pt x="58917" y="0"/>
                  </a:moveTo>
                  <a:lnTo>
                    <a:pt x="732880" y="0"/>
                  </a:lnTo>
                  <a:cubicBezTo>
                    <a:pt x="765419" y="0"/>
                    <a:pt x="791797" y="26378"/>
                    <a:pt x="791797" y="58917"/>
                  </a:cubicBezTo>
                  <a:lnTo>
                    <a:pt x="791797" y="852119"/>
                  </a:lnTo>
                  <a:cubicBezTo>
                    <a:pt x="791797" y="884658"/>
                    <a:pt x="765419" y="911036"/>
                    <a:pt x="732880" y="911036"/>
                  </a:cubicBezTo>
                  <a:lnTo>
                    <a:pt x="58917" y="911036"/>
                  </a:lnTo>
                  <a:cubicBezTo>
                    <a:pt x="26378" y="911036"/>
                    <a:pt x="0" y="884658"/>
                    <a:pt x="0" y="852119"/>
                  </a:cubicBezTo>
                  <a:lnTo>
                    <a:pt x="0" y="58917"/>
                  </a:lnTo>
                  <a:cubicBezTo>
                    <a:pt x="0" y="26378"/>
                    <a:pt x="26378" y="0"/>
                    <a:pt x="58917" y="0"/>
                  </a:cubicBezTo>
                  <a:close/>
                </a:path>
              </a:pathLst>
            </a:custGeom>
            <a:solidFill>
              <a:srgbClr val="FFEC00"/>
            </a:solidFill>
          </p:spPr>
          <p:txBody>
            <a:bodyPr/>
            <a:lstStyle/>
            <a:p>
              <a:endParaRPr lang="en-US"/>
            </a:p>
          </p:txBody>
        </p:sp>
        <p:sp>
          <p:nvSpPr>
            <p:cNvPr id="32" name="TextBox 32"/>
            <p:cNvSpPr txBox="1"/>
            <p:nvPr/>
          </p:nvSpPr>
          <p:spPr>
            <a:xfrm>
              <a:off x="0" y="-38100"/>
              <a:ext cx="791797" cy="949136"/>
            </a:xfrm>
            <a:prstGeom prst="rect">
              <a:avLst/>
            </a:prstGeom>
          </p:spPr>
          <p:txBody>
            <a:bodyPr lIns="50800" tIns="50800" rIns="50800" bIns="50800" rtlCol="0" anchor="b"/>
            <a:lstStyle/>
            <a:p>
              <a:pPr algn="ctr">
                <a:lnSpc>
                  <a:spcPts val="2800"/>
                </a:lnSpc>
              </a:pPr>
              <a:r>
                <a:rPr lang="en-US" sz="2000" b="1">
                  <a:solidFill>
                    <a:srgbClr val="2B187D"/>
                  </a:solidFill>
                  <a:latin typeface="Cerebri Bold"/>
                  <a:ea typeface="Cerebri Bold"/>
                  <a:cs typeface="Cerebri Bold"/>
                  <a:sym typeface="Cerebri Bold"/>
                </a:rPr>
                <a:t>Squiggly safari</a:t>
              </a: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p:txBody>
        </p:sp>
      </p:grpSp>
      <p:grpSp>
        <p:nvGrpSpPr>
          <p:cNvPr id="33" name="Group 33"/>
          <p:cNvGrpSpPr/>
          <p:nvPr/>
        </p:nvGrpSpPr>
        <p:grpSpPr>
          <a:xfrm>
            <a:off x="14820787" y="3091210"/>
            <a:ext cx="2628071" cy="3023840"/>
            <a:chOff x="0" y="0"/>
            <a:chExt cx="791797" cy="911036"/>
          </a:xfrm>
        </p:grpSpPr>
        <p:sp>
          <p:nvSpPr>
            <p:cNvPr id="34" name="Freeform 34"/>
            <p:cNvSpPr/>
            <p:nvPr/>
          </p:nvSpPr>
          <p:spPr>
            <a:xfrm>
              <a:off x="0" y="0"/>
              <a:ext cx="791797" cy="911036"/>
            </a:xfrm>
            <a:custGeom>
              <a:avLst/>
              <a:gdLst/>
              <a:ahLst/>
              <a:cxnLst/>
              <a:rect l="l" t="t" r="r" b="b"/>
              <a:pathLst>
                <a:path w="791797" h="911036">
                  <a:moveTo>
                    <a:pt x="58917" y="0"/>
                  </a:moveTo>
                  <a:lnTo>
                    <a:pt x="732880" y="0"/>
                  </a:lnTo>
                  <a:cubicBezTo>
                    <a:pt x="765419" y="0"/>
                    <a:pt x="791797" y="26378"/>
                    <a:pt x="791797" y="58917"/>
                  </a:cubicBezTo>
                  <a:lnTo>
                    <a:pt x="791797" y="852119"/>
                  </a:lnTo>
                  <a:cubicBezTo>
                    <a:pt x="791797" y="884658"/>
                    <a:pt x="765419" y="911036"/>
                    <a:pt x="732880" y="911036"/>
                  </a:cubicBezTo>
                  <a:lnTo>
                    <a:pt x="58917" y="911036"/>
                  </a:lnTo>
                  <a:cubicBezTo>
                    <a:pt x="26378" y="911036"/>
                    <a:pt x="0" y="884658"/>
                    <a:pt x="0" y="852119"/>
                  </a:cubicBezTo>
                  <a:lnTo>
                    <a:pt x="0" y="58917"/>
                  </a:lnTo>
                  <a:cubicBezTo>
                    <a:pt x="0" y="26378"/>
                    <a:pt x="26378" y="0"/>
                    <a:pt x="58917" y="0"/>
                  </a:cubicBezTo>
                  <a:close/>
                </a:path>
              </a:pathLst>
            </a:custGeom>
            <a:solidFill>
              <a:srgbClr val="FFEC00"/>
            </a:solidFill>
          </p:spPr>
          <p:txBody>
            <a:bodyPr/>
            <a:lstStyle/>
            <a:p>
              <a:endParaRPr lang="en-US"/>
            </a:p>
          </p:txBody>
        </p:sp>
        <p:sp>
          <p:nvSpPr>
            <p:cNvPr id="35" name="TextBox 35"/>
            <p:cNvSpPr txBox="1"/>
            <p:nvPr/>
          </p:nvSpPr>
          <p:spPr>
            <a:xfrm>
              <a:off x="0" y="-38100"/>
              <a:ext cx="791797" cy="949136"/>
            </a:xfrm>
            <a:prstGeom prst="rect">
              <a:avLst/>
            </a:prstGeom>
          </p:spPr>
          <p:txBody>
            <a:bodyPr lIns="50800" tIns="50800" rIns="50800" bIns="50800" rtlCol="0" anchor="b"/>
            <a:lstStyle/>
            <a:p>
              <a:pPr algn="ctr">
                <a:lnSpc>
                  <a:spcPts val="2800"/>
                </a:lnSpc>
              </a:pPr>
              <a:r>
                <a:rPr lang="en-US" sz="2000" b="1">
                  <a:solidFill>
                    <a:srgbClr val="2B187D"/>
                  </a:solidFill>
                  <a:latin typeface="Cerebri Bold"/>
                  <a:ea typeface="Cerebri Bold"/>
                  <a:cs typeface="Cerebri Bold"/>
                  <a:sym typeface="Cerebri Bold"/>
                </a:rPr>
                <a:t>Move mentoring</a:t>
              </a: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p:txBody>
        </p:sp>
      </p:grpSp>
      <p:grpSp>
        <p:nvGrpSpPr>
          <p:cNvPr id="36" name="Group 36"/>
          <p:cNvGrpSpPr/>
          <p:nvPr/>
        </p:nvGrpSpPr>
        <p:grpSpPr>
          <a:xfrm>
            <a:off x="8931251" y="6403355"/>
            <a:ext cx="2628071" cy="3023840"/>
            <a:chOff x="0" y="0"/>
            <a:chExt cx="791797" cy="911036"/>
          </a:xfrm>
        </p:grpSpPr>
        <p:sp>
          <p:nvSpPr>
            <p:cNvPr id="37" name="Freeform 37"/>
            <p:cNvSpPr/>
            <p:nvPr/>
          </p:nvSpPr>
          <p:spPr>
            <a:xfrm>
              <a:off x="0" y="0"/>
              <a:ext cx="791797" cy="911036"/>
            </a:xfrm>
            <a:custGeom>
              <a:avLst/>
              <a:gdLst/>
              <a:ahLst/>
              <a:cxnLst/>
              <a:rect l="l" t="t" r="r" b="b"/>
              <a:pathLst>
                <a:path w="791797" h="911036">
                  <a:moveTo>
                    <a:pt x="58917" y="0"/>
                  </a:moveTo>
                  <a:lnTo>
                    <a:pt x="732880" y="0"/>
                  </a:lnTo>
                  <a:cubicBezTo>
                    <a:pt x="765419" y="0"/>
                    <a:pt x="791797" y="26378"/>
                    <a:pt x="791797" y="58917"/>
                  </a:cubicBezTo>
                  <a:lnTo>
                    <a:pt x="791797" y="852119"/>
                  </a:lnTo>
                  <a:cubicBezTo>
                    <a:pt x="791797" y="884658"/>
                    <a:pt x="765419" y="911036"/>
                    <a:pt x="732880" y="911036"/>
                  </a:cubicBezTo>
                  <a:lnTo>
                    <a:pt x="58917" y="911036"/>
                  </a:lnTo>
                  <a:cubicBezTo>
                    <a:pt x="26378" y="911036"/>
                    <a:pt x="0" y="884658"/>
                    <a:pt x="0" y="852119"/>
                  </a:cubicBezTo>
                  <a:lnTo>
                    <a:pt x="0" y="58917"/>
                  </a:lnTo>
                  <a:cubicBezTo>
                    <a:pt x="0" y="26378"/>
                    <a:pt x="26378" y="0"/>
                    <a:pt x="58917" y="0"/>
                  </a:cubicBezTo>
                  <a:close/>
                </a:path>
              </a:pathLst>
            </a:custGeom>
            <a:solidFill>
              <a:srgbClr val="FFEC00"/>
            </a:solidFill>
          </p:spPr>
          <p:txBody>
            <a:bodyPr/>
            <a:lstStyle/>
            <a:p>
              <a:endParaRPr lang="en-US"/>
            </a:p>
          </p:txBody>
        </p:sp>
        <p:sp>
          <p:nvSpPr>
            <p:cNvPr id="38" name="TextBox 38"/>
            <p:cNvSpPr txBox="1"/>
            <p:nvPr/>
          </p:nvSpPr>
          <p:spPr>
            <a:xfrm>
              <a:off x="0" y="-38100"/>
              <a:ext cx="791797" cy="949136"/>
            </a:xfrm>
            <a:prstGeom prst="rect">
              <a:avLst/>
            </a:prstGeom>
          </p:spPr>
          <p:txBody>
            <a:bodyPr lIns="50800" tIns="50800" rIns="50800" bIns="50800" rtlCol="0" anchor="b"/>
            <a:lstStyle/>
            <a:p>
              <a:pPr algn="ctr">
                <a:lnSpc>
                  <a:spcPts val="2800"/>
                </a:lnSpc>
              </a:pPr>
              <a:r>
                <a:rPr lang="en-US" sz="2000" b="1">
                  <a:solidFill>
                    <a:srgbClr val="2B187D"/>
                  </a:solidFill>
                  <a:latin typeface="Cerebri Bold"/>
                  <a:ea typeface="Cerebri Bold"/>
                  <a:cs typeface="Cerebri Bold"/>
                  <a:sym typeface="Cerebri Bold"/>
                </a:rPr>
                <a:t>Career moments</a:t>
              </a: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p:txBody>
        </p:sp>
      </p:grpSp>
      <p:grpSp>
        <p:nvGrpSpPr>
          <p:cNvPr id="39" name="Group 39"/>
          <p:cNvGrpSpPr/>
          <p:nvPr/>
        </p:nvGrpSpPr>
        <p:grpSpPr>
          <a:xfrm>
            <a:off x="11876019" y="6403355"/>
            <a:ext cx="2628071" cy="3023840"/>
            <a:chOff x="0" y="0"/>
            <a:chExt cx="791797" cy="911036"/>
          </a:xfrm>
        </p:grpSpPr>
        <p:sp>
          <p:nvSpPr>
            <p:cNvPr id="40" name="Freeform 40"/>
            <p:cNvSpPr/>
            <p:nvPr/>
          </p:nvSpPr>
          <p:spPr>
            <a:xfrm>
              <a:off x="0" y="0"/>
              <a:ext cx="791797" cy="911036"/>
            </a:xfrm>
            <a:custGeom>
              <a:avLst/>
              <a:gdLst/>
              <a:ahLst/>
              <a:cxnLst/>
              <a:rect l="l" t="t" r="r" b="b"/>
              <a:pathLst>
                <a:path w="791797" h="911036">
                  <a:moveTo>
                    <a:pt x="58917" y="0"/>
                  </a:moveTo>
                  <a:lnTo>
                    <a:pt x="732880" y="0"/>
                  </a:lnTo>
                  <a:cubicBezTo>
                    <a:pt x="765419" y="0"/>
                    <a:pt x="791797" y="26378"/>
                    <a:pt x="791797" y="58917"/>
                  </a:cubicBezTo>
                  <a:lnTo>
                    <a:pt x="791797" y="852119"/>
                  </a:lnTo>
                  <a:cubicBezTo>
                    <a:pt x="791797" y="884658"/>
                    <a:pt x="765419" y="911036"/>
                    <a:pt x="732880" y="911036"/>
                  </a:cubicBezTo>
                  <a:lnTo>
                    <a:pt x="58917" y="911036"/>
                  </a:lnTo>
                  <a:cubicBezTo>
                    <a:pt x="26378" y="911036"/>
                    <a:pt x="0" y="884658"/>
                    <a:pt x="0" y="852119"/>
                  </a:cubicBezTo>
                  <a:lnTo>
                    <a:pt x="0" y="58917"/>
                  </a:lnTo>
                  <a:cubicBezTo>
                    <a:pt x="0" y="26378"/>
                    <a:pt x="26378" y="0"/>
                    <a:pt x="58917" y="0"/>
                  </a:cubicBezTo>
                  <a:close/>
                </a:path>
              </a:pathLst>
            </a:custGeom>
            <a:solidFill>
              <a:srgbClr val="FFEC00"/>
            </a:solidFill>
          </p:spPr>
          <p:txBody>
            <a:bodyPr/>
            <a:lstStyle/>
            <a:p>
              <a:endParaRPr lang="en-US"/>
            </a:p>
          </p:txBody>
        </p:sp>
        <p:sp>
          <p:nvSpPr>
            <p:cNvPr id="41" name="TextBox 41"/>
            <p:cNvSpPr txBox="1"/>
            <p:nvPr/>
          </p:nvSpPr>
          <p:spPr>
            <a:xfrm>
              <a:off x="0" y="-38100"/>
              <a:ext cx="791797" cy="949136"/>
            </a:xfrm>
            <a:prstGeom prst="rect">
              <a:avLst/>
            </a:prstGeom>
          </p:spPr>
          <p:txBody>
            <a:bodyPr lIns="50800" tIns="50800" rIns="50800" bIns="50800" rtlCol="0" anchor="b"/>
            <a:lstStyle/>
            <a:p>
              <a:pPr algn="ctr">
                <a:lnSpc>
                  <a:spcPts val="2800"/>
                </a:lnSpc>
              </a:pPr>
              <a:r>
                <a:rPr lang="en-US" sz="2000" b="1" spc="-40">
                  <a:solidFill>
                    <a:srgbClr val="2B187D"/>
                  </a:solidFill>
                  <a:latin typeface="Cerebri Bold"/>
                  <a:ea typeface="Cerebri Bold"/>
                  <a:cs typeface="Cerebri Bold"/>
                  <a:sym typeface="Cerebri Bold"/>
                </a:rPr>
                <a:t>Progression projects</a:t>
              </a:r>
            </a:p>
            <a:p>
              <a:pPr algn="ctr">
                <a:lnSpc>
                  <a:spcPts val="2800"/>
                </a:lnSpc>
              </a:pPr>
              <a:endParaRPr lang="en-US" sz="2000" b="1" spc="-40">
                <a:solidFill>
                  <a:srgbClr val="2B187D"/>
                </a:solidFill>
                <a:latin typeface="Cerebri Bold"/>
                <a:ea typeface="Cerebri Bold"/>
                <a:cs typeface="Cerebri Bold"/>
                <a:sym typeface="Cerebri Bold"/>
              </a:endParaRPr>
            </a:p>
            <a:p>
              <a:pPr algn="ctr">
                <a:lnSpc>
                  <a:spcPts val="2800"/>
                </a:lnSpc>
              </a:pPr>
              <a:endParaRPr lang="en-US" sz="2000" b="1" spc="-40">
                <a:solidFill>
                  <a:srgbClr val="2B187D"/>
                </a:solidFill>
                <a:latin typeface="Cerebri Bold"/>
                <a:ea typeface="Cerebri Bold"/>
                <a:cs typeface="Cerebri Bold"/>
                <a:sym typeface="Cerebri Bold"/>
              </a:endParaRPr>
            </a:p>
            <a:p>
              <a:pPr algn="ctr">
                <a:lnSpc>
                  <a:spcPts val="2800"/>
                </a:lnSpc>
              </a:pPr>
              <a:endParaRPr lang="en-US" sz="2000" b="1" spc="-40">
                <a:solidFill>
                  <a:srgbClr val="2B187D"/>
                </a:solidFill>
                <a:latin typeface="Cerebri Bold"/>
                <a:ea typeface="Cerebri Bold"/>
                <a:cs typeface="Cerebri Bold"/>
                <a:sym typeface="Cerebri Bold"/>
              </a:endParaRPr>
            </a:p>
            <a:p>
              <a:pPr algn="ctr">
                <a:lnSpc>
                  <a:spcPts val="2800"/>
                </a:lnSpc>
              </a:pPr>
              <a:endParaRPr lang="en-US" sz="2000" b="1" spc="-40">
                <a:solidFill>
                  <a:srgbClr val="2B187D"/>
                </a:solidFill>
                <a:latin typeface="Cerebri Bold"/>
                <a:ea typeface="Cerebri Bold"/>
                <a:cs typeface="Cerebri Bold"/>
                <a:sym typeface="Cerebri Bold"/>
              </a:endParaRPr>
            </a:p>
            <a:p>
              <a:pPr algn="ctr">
                <a:lnSpc>
                  <a:spcPts val="2800"/>
                </a:lnSpc>
              </a:pPr>
              <a:endParaRPr lang="en-US" sz="2000" b="1" spc="-40">
                <a:solidFill>
                  <a:srgbClr val="2B187D"/>
                </a:solidFill>
                <a:latin typeface="Cerebri Bold"/>
                <a:ea typeface="Cerebri Bold"/>
                <a:cs typeface="Cerebri Bold"/>
                <a:sym typeface="Cerebri Bold"/>
              </a:endParaRPr>
            </a:p>
            <a:p>
              <a:pPr algn="ctr">
                <a:lnSpc>
                  <a:spcPts val="2800"/>
                </a:lnSpc>
              </a:pPr>
              <a:endParaRPr lang="en-US" sz="2000" b="1" spc="-40">
                <a:solidFill>
                  <a:srgbClr val="2B187D"/>
                </a:solidFill>
                <a:latin typeface="Cerebri Bold"/>
                <a:ea typeface="Cerebri Bold"/>
                <a:cs typeface="Cerebri Bold"/>
                <a:sym typeface="Cerebri Bold"/>
              </a:endParaRPr>
            </a:p>
            <a:p>
              <a:pPr algn="ctr">
                <a:lnSpc>
                  <a:spcPts val="2800"/>
                </a:lnSpc>
              </a:pPr>
              <a:endParaRPr lang="en-US" sz="2000" b="1" spc="-40">
                <a:solidFill>
                  <a:srgbClr val="2B187D"/>
                </a:solidFill>
                <a:latin typeface="Cerebri Bold"/>
                <a:ea typeface="Cerebri Bold"/>
                <a:cs typeface="Cerebri Bold"/>
                <a:sym typeface="Cerebri Bold"/>
              </a:endParaRPr>
            </a:p>
          </p:txBody>
        </p:sp>
      </p:grpSp>
      <p:grpSp>
        <p:nvGrpSpPr>
          <p:cNvPr id="42" name="Group 42"/>
          <p:cNvGrpSpPr/>
          <p:nvPr/>
        </p:nvGrpSpPr>
        <p:grpSpPr>
          <a:xfrm>
            <a:off x="14820787" y="6403355"/>
            <a:ext cx="2628071" cy="3023840"/>
            <a:chOff x="0" y="0"/>
            <a:chExt cx="791797" cy="911036"/>
          </a:xfrm>
        </p:grpSpPr>
        <p:sp>
          <p:nvSpPr>
            <p:cNvPr id="43" name="Freeform 43"/>
            <p:cNvSpPr/>
            <p:nvPr/>
          </p:nvSpPr>
          <p:spPr>
            <a:xfrm>
              <a:off x="0" y="0"/>
              <a:ext cx="791797" cy="911036"/>
            </a:xfrm>
            <a:custGeom>
              <a:avLst/>
              <a:gdLst/>
              <a:ahLst/>
              <a:cxnLst/>
              <a:rect l="l" t="t" r="r" b="b"/>
              <a:pathLst>
                <a:path w="791797" h="911036">
                  <a:moveTo>
                    <a:pt x="58917" y="0"/>
                  </a:moveTo>
                  <a:lnTo>
                    <a:pt x="732880" y="0"/>
                  </a:lnTo>
                  <a:cubicBezTo>
                    <a:pt x="765419" y="0"/>
                    <a:pt x="791797" y="26378"/>
                    <a:pt x="791797" y="58917"/>
                  </a:cubicBezTo>
                  <a:lnTo>
                    <a:pt x="791797" y="852119"/>
                  </a:lnTo>
                  <a:cubicBezTo>
                    <a:pt x="791797" y="884658"/>
                    <a:pt x="765419" y="911036"/>
                    <a:pt x="732880" y="911036"/>
                  </a:cubicBezTo>
                  <a:lnTo>
                    <a:pt x="58917" y="911036"/>
                  </a:lnTo>
                  <a:cubicBezTo>
                    <a:pt x="26378" y="911036"/>
                    <a:pt x="0" y="884658"/>
                    <a:pt x="0" y="852119"/>
                  </a:cubicBezTo>
                  <a:lnTo>
                    <a:pt x="0" y="58917"/>
                  </a:lnTo>
                  <a:cubicBezTo>
                    <a:pt x="0" y="26378"/>
                    <a:pt x="26378" y="0"/>
                    <a:pt x="58917" y="0"/>
                  </a:cubicBezTo>
                  <a:close/>
                </a:path>
              </a:pathLst>
            </a:custGeom>
            <a:solidFill>
              <a:srgbClr val="FFEC00"/>
            </a:solidFill>
          </p:spPr>
          <p:txBody>
            <a:bodyPr/>
            <a:lstStyle/>
            <a:p>
              <a:endParaRPr lang="en-US"/>
            </a:p>
          </p:txBody>
        </p:sp>
        <p:sp>
          <p:nvSpPr>
            <p:cNvPr id="44" name="TextBox 44"/>
            <p:cNvSpPr txBox="1"/>
            <p:nvPr/>
          </p:nvSpPr>
          <p:spPr>
            <a:xfrm>
              <a:off x="0" y="-38100"/>
              <a:ext cx="791797" cy="949136"/>
            </a:xfrm>
            <a:prstGeom prst="rect">
              <a:avLst/>
            </a:prstGeom>
          </p:spPr>
          <p:txBody>
            <a:bodyPr lIns="50800" tIns="50800" rIns="50800" bIns="50800" rtlCol="0" anchor="b"/>
            <a:lstStyle/>
            <a:p>
              <a:pPr algn="ctr">
                <a:lnSpc>
                  <a:spcPts val="2800"/>
                </a:lnSpc>
              </a:pPr>
              <a:r>
                <a:rPr lang="en-US" sz="2000" b="1">
                  <a:solidFill>
                    <a:srgbClr val="2B187D"/>
                  </a:solidFill>
                  <a:latin typeface="Cerebri Bold"/>
                  <a:ea typeface="Cerebri Bold"/>
                  <a:cs typeface="Cerebri Bold"/>
                  <a:sym typeface="Cerebri Bold"/>
                </a:rPr>
                <a:t>Squiggly stories</a:t>
              </a: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a:p>
              <a:pPr algn="ctr">
                <a:lnSpc>
                  <a:spcPts val="2800"/>
                </a:lnSpc>
              </a:pPr>
              <a:endParaRPr lang="en-US" sz="2000" b="1">
                <a:solidFill>
                  <a:srgbClr val="2B187D"/>
                </a:solidFill>
                <a:latin typeface="Cerebri Bold"/>
                <a:ea typeface="Cerebri Bold"/>
                <a:cs typeface="Cerebri Bold"/>
                <a:sym typeface="Cerebri Bold"/>
              </a:endParaRPr>
            </a:p>
          </p:txBody>
        </p:sp>
      </p:grpSp>
      <p:sp>
        <p:nvSpPr>
          <p:cNvPr id="45" name="Freeform 45"/>
          <p:cNvSpPr/>
          <p:nvPr/>
        </p:nvSpPr>
        <p:spPr>
          <a:xfrm>
            <a:off x="8987803" y="3746705"/>
            <a:ext cx="2498418" cy="2121688"/>
          </a:xfrm>
          <a:custGeom>
            <a:avLst/>
            <a:gdLst/>
            <a:ahLst/>
            <a:cxnLst/>
            <a:rect l="l" t="t" r="r" b="b"/>
            <a:pathLst>
              <a:path w="2498418" h="2121688">
                <a:moveTo>
                  <a:pt x="0" y="0"/>
                </a:moveTo>
                <a:lnTo>
                  <a:pt x="2498418" y="0"/>
                </a:lnTo>
                <a:lnTo>
                  <a:pt x="2498418" y="2121689"/>
                </a:lnTo>
                <a:lnTo>
                  <a:pt x="0" y="2121689"/>
                </a:lnTo>
                <a:lnTo>
                  <a:pt x="0" y="0"/>
                </a:lnTo>
                <a:close/>
              </a:path>
            </a:pathLst>
          </a:custGeom>
          <a:blipFill>
            <a:blip r:embed="rId8"/>
            <a:stretch>
              <a:fillRect t="-41" b="-41"/>
            </a:stretch>
          </a:blipFill>
        </p:spPr>
        <p:txBody>
          <a:bodyPr/>
          <a:lstStyle/>
          <a:p>
            <a:endParaRPr lang="en-US"/>
          </a:p>
        </p:txBody>
      </p:sp>
      <p:sp>
        <p:nvSpPr>
          <p:cNvPr id="46" name="Freeform 46"/>
          <p:cNvSpPr/>
          <p:nvPr/>
        </p:nvSpPr>
        <p:spPr>
          <a:xfrm>
            <a:off x="14885090" y="3746705"/>
            <a:ext cx="2488893" cy="2113600"/>
          </a:xfrm>
          <a:custGeom>
            <a:avLst/>
            <a:gdLst/>
            <a:ahLst/>
            <a:cxnLst/>
            <a:rect l="l" t="t" r="r" b="b"/>
            <a:pathLst>
              <a:path w="2488893" h="2113600">
                <a:moveTo>
                  <a:pt x="0" y="0"/>
                </a:moveTo>
                <a:lnTo>
                  <a:pt x="2488892" y="0"/>
                </a:lnTo>
                <a:lnTo>
                  <a:pt x="2488892" y="2113600"/>
                </a:lnTo>
                <a:lnTo>
                  <a:pt x="0" y="2113600"/>
                </a:lnTo>
                <a:lnTo>
                  <a:pt x="0" y="0"/>
                </a:lnTo>
                <a:close/>
              </a:path>
            </a:pathLst>
          </a:custGeom>
          <a:blipFill>
            <a:blip r:embed="rId9"/>
            <a:stretch>
              <a:fillRect t="-41" b="-41"/>
            </a:stretch>
          </a:blipFill>
        </p:spPr>
        <p:txBody>
          <a:bodyPr/>
          <a:lstStyle/>
          <a:p>
            <a:endParaRPr lang="en-US"/>
          </a:p>
        </p:txBody>
      </p:sp>
      <p:sp>
        <p:nvSpPr>
          <p:cNvPr id="47" name="Freeform 47"/>
          <p:cNvSpPr/>
          <p:nvPr/>
        </p:nvSpPr>
        <p:spPr>
          <a:xfrm>
            <a:off x="11969750" y="3746705"/>
            <a:ext cx="2469513" cy="2097143"/>
          </a:xfrm>
          <a:custGeom>
            <a:avLst/>
            <a:gdLst/>
            <a:ahLst/>
            <a:cxnLst/>
            <a:rect l="l" t="t" r="r" b="b"/>
            <a:pathLst>
              <a:path w="2469513" h="2097143">
                <a:moveTo>
                  <a:pt x="0" y="0"/>
                </a:moveTo>
                <a:lnTo>
                  <a:pt x="2469513" y="0"/>
                </a:lnTo>
                <a:lnTo>
                  <a:pt x="2469513" y="2097143"/>
                </a:lnTo>
                <a:lnTo>
                  <a:pt x="0" y="2097143"/>
                </a:lnTo>
                <a:lnTo>
                  <a:pt x="0" y="0"/>
                </a:lnTo>
                <a:close/>
              </a:path>
            </a:pathLst>
          </a:custGeom>
          <a:blipFill>
            <a:blip r:embed="rId10"/>
            <a:stretch>
              <a:fillRect/>
            </a:stretch>
          </a:blipFill>
        </p:spPr>
        <p:txBody>
          <a:bodyPr/>
          <a:lstStyle/>
          <a:p>
            <a:endParaRPr lang="en-US"/>
          </a:p>
        </p:txBody>
      </p:sp>
      <p:sp>
        <p:nvSpPr>
          <p:cNvPr id="48" name="Freeform 48"/>
          <p:cNvSpPr/>
          <p:nvPr/>
        </p:nvSpPr>
        <p:spPr>
          <a:xfrm>
            <a:off x="14911732" y="7038975"/>
            <a:ext cx="2435607" cy="2068349"/>
          </a:xfrm>
          <a:custGeom>
            <a:avLst/>
            <a:gdLst/>
            <a:ahLst/>
            <a:cxnLst/>
            <a:rect l="l" t="t" r="r" b="b"/>
            <a:pathLst>
              <a:path w="2435607" h="2068349">
                <a:moveTo>
                  <a:pt x="0" y="0"/>
                </a:moveTo>
                <a:lnTo>
                  <a:pt x="2435608" y="0"/>
                </a:lnTo>
                <a:lnTo>
                  <a:pt x="2435608" y="2068349"/>
                </a:lnTo>
                <a:lnTo>
                  <a:pt x="0" y="2068349"/>
                </a:lnTo>
                <a:lnTo>
                  <a:pt x="0" y="0"/>
                </a:lnTo>
                <a:close/>
              </a:path>
            </a:pathLst>
          </a:custGeom>
          <a:blipFill>
            <a:blip r:embed="rId11"/>
            <a:stretch>
              <a:fillRect/>
            </a:stretch>
          </a:blipFill>
        </p:spPr>
        <p:txBody>
          <a:bodyPr/>
          <a:lstStyle/>
          <a:p>
            <a:endParaRPr lang="en-US"/>
          </a:p>
        </p:txBody>
      </p:sp>
      <p:sp>
        <p:nvSpPr>
          <p:cNvPr id="49" name="Freeform 49"/>
          <p:cNvSpPr/>
          <p:nvPr/>
        </p:nvSpPr>
        <p:spPr>
          <a:xfrm>
            <a:off x="12140252" y="7038975"/>
            <a:ext cx="2128509" cy="2121688"/>
          </a:xfrm>
          <a:custGeom>
            <a:avLst/>
            <a:gdLst/>
            <a:ahLst/>
            <a:cxnLst/>
            <a:rect l="l" t="t" r="r" b="b"/>
            <a:pathLst>
              <a:path w="2128509" h="2121688">
                <a:moveTo>
                  <a:pt x="0" y="0"/>
                </a:moveTo>
                <a:lnTo>
                  <a:pt x="2128509" y="0"/>
                </a:lnTo>
                <a:lnTo>
                  <a:pt x="2128509" y="2121688"/>
                </a:lnTo>
                <a:lnTo>
                  <a:pt x="0" y="2121688"/>
                </a:lnTo>
                <a:lnTo>
                  <a:pt x="0" y="0"/>
                </a:lnTo>
                <a:close/>
              </a:path>
            </a:pathLst>
          </a:custGeom>
          <a:blipFill>
            <a:blip r:embed="rId12"/>
            <a:stretch>
              <a:fillRect l="-76424"/>
            </a:stretch>
          </a:blipFill>
        </p:spPr>
        <p:txBody>
          <a:bodyPr/>
          <a:lstStyle/>
          <a:p>
            <a:endParaRPr lang="en-US"/>
          </a:p>
        </p:txBody>
      </p:sp>
      <p:sp>
        <p:nvSpPr>
          <p:cNvPr id="50" name="Freeform 50"/>
          <p:cNvSpPr/>
          <p:nvPr/>
        </p:nvSpPr>
        <p:spPr>
          <a:xfrm>
            <a:off x="9070039" y="7038975"/>
            <a:ext cx="2333946" cy="2012693"/>
          </a:xfrm>
          <a:custGeom>
            <a:avLst/>
            <a:gdLst/>
            <a:ahLst/>
            <a:cxnLst/>
            <a:rect l="l" t="t" r="r" b="b"/>
            <a:pathLst>
              <a:path w="2333946" h="2012693">
                <a:moveTo>
                  <a:pt x="0" y="0"/>
                </a:moveTo>
                <a:lnTo>
                  <a:pt x="2333946" y="0"/>
                </a:lnTo>
                <a:lnTo>
                  <a:pt x="2333946" y="2012693"/>
                </a:lnTo>
                <a:lnTo>
                  <a:pt x="0" y="2012693"/>
                </a:lnTo>
                <a:lnTo>
                  <a:pt x="0" y="0"/>
                </a:lnTo>
                <a:close/>
              </a:path>
            </a:pathLst>
          </a:custGeom>
          <a:blipFill>
            <a:blip r:embed="rId13"/>
            <a:stretch>
              <a:fillRect l="-47153" r="-5475"/>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71500" y="2019168"/>
            <a:ext cx="14366875" cy="1171575"/>
          </a:xfrm>
          <a:prstGeom prst="rect">
            <a:avLst/>
          </a:prstGeom>
        </p:spPr>
        <p:txBody>
          <a:bodyPr lIns="0" tIns="0" rIns="0" bIns="0" rtlCol="0" anchor="t">
            <a:spAutoFit/>
          </a:bodyPr>
          <a:lstStyle/>
          <a:p>
            <a:pPr algn="l">
              <a:lnSpc>
                <a:spcPts val="9375"/>
              </a:lnSpc>
            </a:pPr>
            <a:r>
              <a:rPr lang="en-US" sz="7500" b="1" spc="-75">
                <a:solidFill>
                  <a:srgbClr val="FFFFFF"/>
                </a:solidFill>
                <a:latin typeface="Cerebri Bold"/>
                <a:ea typeface="Cerebri Bold"/>
                <a:cs typeface="Cerebri Bold"/>
                <a:sym typeface="Cerebri Bold"/>
              </a:rPr>
              <a:t>Links &amp; logos</a:t>
            </a:r>
          </a:p>
        </p:txBody>
      </p:sp>
      <p:sp>
        <p:nvSpPr>
          <p:cNvPr id="4" name="Freeform 4"/>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5" name="TextBox 5"/>
          <p:cNvSpPr txBox="1"/>
          <p:nvPr/>
        </p:nvSpPr>
        <p:spPr>
          <a:xfrm>
            <a:off x="571500" y="571500"/>
            <a:ext cx="10155147" cy="609617"/>
          </a:xfrm>
          <a:prstGeom prst="rect">
            <a:avLst/>
          </a:prstGeom>
        </p:spPr>
        <p:txBody>
          <a:bodyPr lIns="0" tIns="0" rIns="0" bIns="0" rtlCol="0" anchor="t">
            <a:spAutoFit/>
          </a:bodyPr>
          <a:lstStyle/>
          <a:p>
            <a:pPr algn="l">
              <a:lnSpc>
                <a:spcPts val="4800"/>
              </a:lnSpc>
            </a:pPr>
            <a:r>
              <a:rPr lang="en-US" sz="4000" b="1" spc="-80">
                <a:solidFill>
                  <a:srgbClr val="FFFFFF"/>
                </a:solidFill>
                <a:latin typeface="Cerebri Bold"/>
                <a:ea typeface="Cerebri Bold"/>
                <a:cs typeface="Cerebri Bold"/>
                <a:sym typeface="Cerebri Bold"/>
              </a:rPr>
              <a:t>Squiggly Careers Company Toolkit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707" b="-12707"/>
            </a:stretch>
          </a:blipFill>
        </p:spPr>
        <p:txBody>
          <a:bodyPr/>
          <a:lstStyle/>
          <a:p>
            <a:endParaRPr lang="en-US"/>
          </a:p>
        </p:txBody>
      </p:sp>
      <p:grpSp>
        <p:nvGrpSpPr>
          <p:cNvPr id="3" name="Group 3"/>
          <p:cNvGrpSpPr/>
          <p:nvPr/>
        </p:nvGrpSpPr>
        <p:grpSpPr>
          <a:xfrm>
            <a:off x="571500" y="1548786"/>
            <a:ext cx="8176302" cy="3588979"/>
            <a:chOff x="0" y="0"/>
            <a:chExt cx="2153429" cy="945245"/>
          </a:xfrm>
        </p:grpSpPr>
        <p:sp>
          <p:nvSpPr>
            <p:cNvPr id="4" name="Freeform 4"/>
            <p:cNvSpPr/>
            <p:nvPr/>
          </p:nvSpPr>
          <p:spPr>
            <a:xfrm>
              <a:off x="0" y="0"/>
              <a:ext cx="2153429" cy="945245"/>
            </a:xfrm>
            <a:custGeom>
              <a:avLst/>
              <a:gdLst/>
              <a:ahLst/>
              <a:cxnLst/>
              <a:rect l="l" t="t" r="r" b="b"/>
              <a:pathLst>
                <a:path w="2153429" h="945245">
                  <a:moveTo>
                    <a:pt x="18937" y="0"/>
                  </a:moveTo>
                  <a:lnTo>
                    <a:pt x="2134492" y="0"/>
                  </a:lnTo>
                  <a:cubicBezTo>
                    <a:pt x="2144951" y="0"/>
                    <a:pt x="2153429" y="8479"/>
                    <a:pt x="2153429" y="18937"/>
                  </a:cubicBezTo>
                  <a:lnTo>
                    <a:pt x="2153429" y="926308"/>
                  </a:lnTo>
                  <a:cubicBezTo>
                    <a:pt x="2153429" y="936767"/>
                    <a:pt x="2144951" y="945245"/>
                    <a:pt x="2134492" y="945245"/>
                  </a:cubicBezTo>
                  <a:lnTo>
                    <a:pt x="18937" y="945245"/>
                  </a:lnTo>
                  <a:cubicBezTo>
                    <a:pt x="13915" y="945245"/>
                    <a:pt x="9098" y="943250"/>
                    <a:pt x="5547" y="939699"/>
                  </a:cubicBezTo>
                  <a:cubicBezTo>
                    <a:pt x="1995" y="936147"/>
                    <a:pt x="0" y="931330"/>
                    <a:pt x="0" y="926308"/>
                  </a:cubicBezTo>
                  <a:lnTo>
                    <a:pt x="0" y="18937"/>
                  </a:lnTo>
                  <a:cubicBezTo>
                    <a:pt x="0" y="8479"/>
                    <a:pt x="8479" y="0"/>
                    <a:pt x="18937" y="0"/>
                  </a:cubicBezTo>
                  <a:close/>
                </a:path>
              </a:pathLst>
            </a:custGeom>
            <a:solidFill>
              <a:srgbClr val="FFFFFF"/>
            </a:solidFill>
            <a:ln w="38100" cap="sq">
              <a:solidFill>
                <a:srgbClr val="FFEC00"/>
              </a:solidFill>
              <a:prstDash val="solid"/>
              <a:miter/>
            </a:ln>
          </p:spPr>
          <p:txBody>
            <a:bodyPr/>
            <a:lstStyle/>
            <a:p>
              <a:endParaRPr lang="en-US"/>
            </a:p>
          </p:txBody>
        </p:sp>
        <p:sp>
          <p:nvSpPr>
            <p:cNvPr id="5" name="TextBox 5"/>
            <p:cNvSpPr txBox="1"/>
            <p:nvPr/>
          </p:nvSpPr>
          <p:spPr>
            <a:xfrm>
              <a:off x="0" y="-38100"/>
              <a:ext cx="2153429" cy="983345"/>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540198" y="1548786"/>
            <a:ext cx="8176302" cy="3588979"/>
            <a:chOff x="0" y="0"/>
            <a:chExt cx="2153429" cy="945245"/>
          </a:xfrm>
        </p:grpSpPr>
        <p:sp>
          <p:nvSpPr>
            <p:cNvPr id="7" name="Freeform 7"/>
            <p:cNvSpPr/>
            <p:nvPr/>
          </p:nvSpPr>
          <p:spPr>
            <a:xfrm>
              <a:off x="0" y="0"/>
              <a:ext cx="2153429" cy="945245"/>
            </a:xfrm>
            <a:custGeom>
              <a:avLst/>
              <a:gdLst/>
              <a:ahLst/>
              <a:cxnLst/>
              <a:rect l="l" t="t" r="r" b="b"/>
              <a:pathLst>
                <a:path w="2153429" h="945245">
                  <a:moveTo>
                    <a:pt x="18937" y="0"/>
                  </a:moveTo>
                  <a:lnTo>
                    <a:pt x="2134492" y="0"/>
                  </a:lnTo>
                  <a:cubicBezTo>
                    <a:pt x="2144951" y="0"/>
                    <a:pt x="2153429" y="8479"/>
                    <a:pt x="2153429" y="18937"/>
                  </a:cubicBezTo>
                  <a:lnTo>
                    <a:pt x="2153429" y="926308"/>
                  </a:lnTo>
                  <a:cubicBezTo>
                    <a:pt x="2153429" y="936767"/>
                    <a:pt x="2144951" y="945245"/>
                    <a:pt x="2134492" y="945245"/>
                  </a:cubicBezTo>
                  <a:lnTo>
                    <a:pt x="18937" y="945245"/>
                  </a:lnTo>
                  <a:cubicBezTo>
                    <a:pt x="13915" y="945245"/>
                    <a:pt x="9098" y="943250"/>
                    <a:pt x="5547" y="939699"/>
                  </a:cubicBezTo>
                  <a:cubicBezTo>
                    <a:pt x="1995" y="936147"/>
                    <a:pt x="0" y="931330"/>
                    <a:pt x="0" y="926308"/>
                  </a:cubicBezTo>
                  <a:lnTo>
                    <a:pt x="0" y="18937"/>
                  </a:lnTo>
                  <a:cubicBezTo>
                    <a:pt x="0" y="8479"/>
                    <a:pt x="8479" y="0"/>
                    <a:pt x="18937" y="0"/>
                  </a:cubicBezTo>
                  <a:close/>
                </a:path>
              </a:pathLst>
            </a:custGeom>
            <a:solidFill>
              <a:srgbClr val="FFFFFF"/>
            </a:solidFill>
            <a:ln w="38100" cap="sq">
              <a:solidFill>
                <a:srgbClr val="FFEC00"/>
              </a:solidFill>
              <a:prstDash val="solid"/>
              <a:miter/>
            </a:ln>
          </p:spPr>
          <p:txBody>
            <a:bodyPr/>
            <a:lstStyle/>
            <a:p>
              <a:endParaRPr lang="en-US"/>
            </a:p>
          </p:txBody>
        </p:sp>
        <p:sp>
          <p:nvSpPr>
            <p:cNvPr id="8" name="TextBox 8"/>
            <p:cNvSpPr txBox="1"/>
            <p:nvPr/>
          </p:nvSpPr>
          <p:spPr>
            <a:xfrm>
              <a:off x="0" y="-38100"/>
              <a:ext cx="2153429" cy="983345"/>
            </a:xfrm>
            <a:prstGeom prst="rect">
              <a:avLst/>
            </a:prstGeom>
          </p:spPr>
          <p:txBody>
            <a:bodyPr lIns="50800" tIns="50800" rIns="50800" bIns="50800" rtlCol="0" anchor="ctr"/>
            <a:lstStyle/>
            <a:p>
              <a:pPr algn="ctr">
                <a:lnSpc>
                  <a:spcPts val="3080"/>
                </a:lnSpc>
              </a:pPr>
              <a:endParaRPr/>
            </a:p>
          </p:txBody>
        </p:sp>
      </p:grpSp>
      <p:grpSp>
        <p:nvGrpSpPr>
          <p:cNvPr id="9" name="Group 9"/>
          <p:cNvGrpSpPr/>
          <p:nvPr/>
        </p:nvGrpSpPr>
        <p:grpSpPr>
          <a:xfrm>
            <a:off x="571500" y="5718789"/>
            <a:ext cx="8176302" cy="3588979"/>
            <a:chOff x="0" y="0"/>
            <a:chExt cx="2153429" cy="945245"/>
          </a:xfrm>
        </p:grpSpPr>
        <p:sp>
          <p:nvSpPr>
            <p:cNvPr id="10" name="Freeform 10"/>
            <p:cNvSpPr/>
            <p:nvPr/>
          </p:nvSpPr>
          <p:spPr>
            <a:xfrm>
              <a:off x="0" y="0"/>
              <a:ext cx="2153429" cy="945245"/>
            </a:xfrm>
            <a:custGeom>
              <a:avLst/>
              <a:gdLst/>
              <a:ahLst/>
              <a:cxnLst/>
              <a:rect l="l" t="t" r="r" b="b"/>
              <a:pathLst>
                <a:path w="2153429" h="945245">
                  <a:moveTo>
                    <a:pt x="18937" y="0"/>
                  </a:moveTo>
                  <a:lnTo>
                    <a:pt x="2134492" y="0"/>
                  </a:lnTo>
                  <a:cubicBezTo>
                    <a:pt x="2144951" y="0"/>
                    <a:pt x="2153429" y="8479"/>
                    <a:pt x="2153429" y="18937"/>
                  </a:cubicBezTo>
                  <a:lnTo>
                    <a:pt x="2153429" y="926308"/>
                  </a:lnTo>
                  <a:cubicBezTo>
                    <a:pt x="2153429" y="936767"/>
                    <a:pt x="2144951" y="945245"/>
                    <a:pt x="2134492" y="945245"/>
                  </a:cubicBezTo>
                  <a:lnTo>
                    <a:pt x="18937" y="945245"/>
                  </a:lnTo>
                  <a:cubicBezTo>
                    <a:pt x="13915" y="945245"/>
                    <a:pt x="9098" y="943250"/>
                    <a:pt x="5547" y="939699"/>
                  </a:cubicBezTo>
                  <a:cubicBezTo>
                    <a:pt x="1995" y="936147"/>
                    <a:pt x="0" y="931330"/>
                    <a:pt x="0" y="926308"/>
                  </a:cubicBezTo>
                  <a:lnTo>
                    <a:pt x="0" y="18937"/>
                  </a:lnTo>
                  <a:cubicBezTo>
                    <a:pt x="0" y="8479"/>
                    <a:pt x="8479" y="0"/>
                    <a:pt x="18937" y="0"/>
                  </a:cubicBezTo>
                  <a:close/>
                </a:path>
              </a:pathLst>
            </a:custGeom>
            <a:solidFill>
              <a:srgbClr val="FFFFFF"/>
            </a:solidFill>
            <a:ln w="38100" cap="sq">
              <a:solidFill>
                <a:srgbClr val="FFEC00"/>
              </a:solidFill>
              <a:prstDash val="solid"/>
              <a:miter/>
            </a:ln>
          </p:spPr>
          <p:txBody>
            <a:bodyPr/>
            <a:lstStyle/>
            <a:p>
              <a:endParaRPr lang="en-US"/>
            </a:p>
          </p:txBody>
        </p:sp>
        <p:sp>
          <p:nvSpPr>
            <p:cNvPr id="11" name="TextBox 11"/>
            <p:cNvSpPr txBox="1"/>
            <p:nvPr/>
          </p:nvSpPr>
          <p:spPr>
            <a:xfrm>
              <a:off x="0" y="-38100"/>
              <a:ext cx="2153429" cy="983345"/>
            </a:xfrm>
            <a:prstGeom prst="rect">
              <a:avLst/>
            </a:prstGeom>
          </p:spPr>
          <p:txBody>
            <a:bodyPr lIns="50800" tIns="50800" rIns="50800" bIns="50800" rtlCol="0" anchor="ctr"/>
            <a:lstStyle/>
            <a:p>
              <a:pPr algn="ctr">
                <a:lnSpc>
                  <a:spcPts val="3080"/>
                </a:lnSpc>
              </a:pPr>
              <a:endParaRPr/>
            </a:p>
          </p:txBody>
        </p:sp>
      </p:grpSp>
      <p:grpSp>
        <p:nvGrpSpPr>
          <p:cNvPr id="12" name="Group 12"/>
          <p:cNvGrpSpPr/>
          <p:nvPr/>
        </p:nvGrpSpPr>
        <p:grpSpPr>
          <a:xfrm>
            <a:off x="9540198" y="5718789"/>
            <a:ext cx="8176302" cy="3588979"/>
            <a:chOff x="0" y="0"/>
            <a:chExt cx="2153429" cy="945245"/>
          </a:xfrm>
        </p:grpSpPr>
        <p:sp>
          <p:nvSpPr>
            <p:cNvPr id="13" name="Freeform 13"/>
            <p:cNvSpPr/>
            <p:nvPr/>
          </p:nvSpPr>
          <p:spPr>
            <a:xfrm>
              <a:off x="0" y="0"/>
              <a:ext cx="2153429" cy="945245"/>
            </a:xfrm>
            <a:custGeom>
              <a:avLst/>
              <a:gdLst/>
              <a:ahLst/>
              <a:cxnLst/>
              <a:rect l="l" t="t" r="r" b="b"/>
              <a:pathLst>
                <a:path w="2153429" h="945245">
                  <a:moveTo>
                    <a:pt x="18937" y="0"/>
                  </a:moveTo>
                  <a:lnTo>
                    <a:pt x="2134492" y="0"/>
                  </a:lnTo>
                  <a:cubicBezTo>
                    <a:pt x="2144951" y="0"/>
                    <a:pt x="2153429" y="8479"/>
                    <a:pt x="2153429" y="18937"/>
                  </a:cubicBezTo>
                  <a:lnTo>
                    <a:pt x="2153429" y="926308"/>
                  </a:lnTo>
                  <a:cubicBezTo>
                    <a:pt x="2153429" y="936767"/>
                    <a:pt x="2144951" y="945245"/>
                    <a:pt x="2134492" y="945245"/>
                  </a:cubicBezTo>
                  <a:lnTo>
                    <a:pt x="18937" y="945245"/>
                  </a:lnTo>
                  <a:cubicBezTo>
                    <a:pt x="13915" y="945245"/>
                    <a:pt x="9098" y="943250"/>
                    <a:pt x="5547" y="939699"/>
                  </a:cubicBezTo>
                  <a:cubicBezTo>
                    <a:pt x="1995" y="936147"/>
                    <a:pt x="0" y="931330"/>
                    <a:pt x="0" y="926308"/>
                  </a:cubicBezTo>
                  <a:lnTo>
                    <a:pt x="0" y="18937"/>
                  </a:lnTo>
                  <a:cubicBezTo>
                    <a:pt x="0" y="8479"/>
                    <a:pt x="8479" y="0"/>
                    <a:pt x="18937" y="0"/>
                  </a:cubicBezTo>
                  <a:close/>
                </a:path>
              </a:pathLst>
            </a:custGeom>
            <a:solidFill>
              <a:srgbClr val="FFFFFF"/>
            </a:solidFill>
            <a:ln w="38100" cap="sq">
              <a:solidFill>
                <a:srgbClr val="FFEC00"/>
              </a:solidFill>
              <a:prstDash val="solid"/>
              <a:miter/>
            </a:ln>
          </p:spPr>
          <p:txBody>
            <a:bodyPr/>
            <a:lstStyle/>
            <a:p>
              <a:endParaRPr lang="en-US"/>
            </a:p>
          </p:txBody>
        </p:sp>
        <p:sp>
          <p:nvSpPr>
            <p:cNvPr id="14" name="TextBox 14"/>
            <p:cNvSpPr txBox="1"/>
            <p:nvPr/>
          </p:nvSpPr>
          <p:spPr>
            <a:xfrm>
              <a:off x="0" y="-38100"/>
              <a:ext cx="2153429" cy="983345"/>
            </a:xfrm>
            <a:prstGeom prst="rect">
              <a:avLst/>
            </a:prstGeom>
          </p:spPr>
          <p:txBody>
            <a:bodyPr lIns="50800" tIns="50800" rIns="50800" bIns="50800" rtlCol="0" anchor="ctr"/>
            <a:lstStyle/>
            <a:p>
              <a:pPr algn="ctr">
                <a:lnSpc>
                  <a:spcPts val="3080"/>
                </a:lnSpc>
              </a:pPr>
              <a:endParaRPr/>
            </a:p>
          </p:txBody>
        </p:sp>
      </p:grpSp>
      <p:sp>
        <p:nvSpPr>
          <p:cNvPr id="15" name="Freeform 15"/>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16" name="Freeform 16"/>
          <p:cNvSpPr/>
          <p:nvPr/>
        </p:nvSpPr>
        <p:spPr>
          <a:xfrm>
            <a:off x="713029" y="1981026"/>
            <a:ext cx="4168534" cy="2676525"/>
          </a:xfrm>
          <a:custGeom>
            <a:avLst/>
            <a:gdLst/>
            <a:ahLst/>
            <a:cxnLst/>
            <a:rect l="l" t="t" r="r" b="b"/>
            <a:pathLst>
              <a:path w="4168534" h="2676525">
                <a:moveTo>
                  <a:pt x="0" y="0"/>
                </a:moveTo>
                <a:lnTo>
                  <a:pt x="4168534" y="0"/>
                </a:lnTo>
                <a:lnTo>
                  <a:pt x="4168534" y="2676525"/>
                </a:lnTo>
                <a:lnTo>
                  <a:pt x="0" y="2676525"/>
                </a:lnTo>
                <a:lnTo>
                  <a:pt x="0" y="0"/>
                </a:lnTo>
                <a:close/>
              </a:path>
            </a:pathLst>
          </a:custGeom>
          <a:blipFill>
            <a:blip r:embed="rId4"/>
            <a:stretch>
              <a:fillRect l="-64" r="-64"/>
            </a:stretch>
          </a:blipFill>
        </p:spPr>
        <p:txBody>
          <a:bodyPr/>
          <a:lstStyle/>
          <a:p>
            <a:endParaRPr lang="en-US"/>
          </a:p>
        </p:txBody>
      </p:sp>
      <p:sp>
        <p:nvSpPr>
          <p:cNvPr id="17" name="Freeform 17"/>
          <p:cNvSpPr/>
          <p:nvPr/>
        </p:nvSpPr>
        <p:spPr>
          <a:xfrm>
            <a:off x="9470186" y="2282380"/>
            <a:ext cx="4277775" cy="2026596"/>
          </a:xfrm>
          <a:custGeom>
            <a:avLst/>
            <a:gdLst/>
            <a:ahLst/>
            <a:cxnLst/>
            <a:rect l="l" t="t" r="r" b="b"/>
            <a:pathLst>
              <a:path w="4277775" h="2026596">
                <a:moveTo>
                  <a:pt x="0" y="0"/>
                </a:moveTo>
                <a:lnTo>
                  <a:pt x="4277775" y="0"/>
                </a:lnTo>
                <a:lnTo>
                  <a:pt x="4277775" y="2026595"/>
                </a:lnTo>
                <a:lnTo>
                  <a:pt x="0" y="2026595"/>
                </a:lnTo>
                <a:lnTo>
                  <a:pt x="0" y="0"/>
                </a:lnTo>
                <a:close/>
              </a:path>
            </a:pathLst>
          </a:custGeom>
          <a:blipFill>
            <a:blip r:embed="rId5"/>
            <a:stretch>
              <a:fillRect/>
            </a:stretch>
          </a:blipFill>
        </p:spPr>
        <p:txBody>
          <a:bodyPr/>
          <a:lstStyle/>
          <a:p>
            <a:endParaRPr lang="en-US"/>
          </a:p>
        </p:txBody>
      </p:sp>
      <p:sp>
        <p:nvSpPr>
          <p:cNvPr id="18" name="Freeform 18"/>
          <p:cNvSpPr/>
          <p:nvPr/>
        </p:nvSpPr>
        <p:spPr>
          <a:xfrm>
            <a:off x="4841560" y="2071025"/>
            <a:ext cx="1817818" cy="1167181"/>
          </a:xfrm>
          <a:custGeom>
            <a:avLst/>
            <a:gdLst/>
            <a:ahLst/>
            <a:cxnLst/>
            <a:rect l="l" t="t" r="r" b="b"/>
            <a:pathLst>
              <a:path w="1817818" h="1167181">
                <a:moveTo>
                  <a:pt x="0" y="0"/>
                </a:moveTo>
                <a:lnTo>
                  <a:pt x="1817818" y="0"/>
                </a:lnTo>
                <a:lnTo>
                  <a:pt x="1817818" y="1167181"/>
                </a:lnTo>
                <a:lnTo>
                  <a:pt x="0" y="1167181"/>
                </a:lnTo>
                <a:lnTo>
                  <a:pt x="0" y="0"/>
                </a:lnTo>
                <a:close/>
              </a:path>
            </a:pathLst>
          </a:custGeom>
          <a:blipFill>
            <a:blip r:embed="rId6"/>
            <a:stretch>
              <a:fillRect l="-64" r="-64"/>
            </a:stretch>
          </a:blipFill>
        </p:spPr>
        <p:txBody>
          <a:bodyPr/>
          <a:lstStyle/>
          <a:p>
            <a:endParaRPr lang="en-US"/>
          </a:p>
        </p:txBody>
      </p:sp>
      <p:sp>
        <p:nvSpPr>
          <p:cNvPr id="19" name="Freeform 19"/>
          <p:cNvSpPr/>
          <p:nvPr/>
        </p:nvSpPr>
        <p:spPr>
          <a:xfrm>
            <a:off x="4841560" y="3400372"/>
            <a:ext cx="1817818" cy="1167181"/>
          </a:xfrm>
          <a:custGeom>
            <a:avLst/>
            <a:gdLst/>
            <a:ahLst/>
            <a:cxnLst/>
            <a:rect l="l" t="t" r="r" b="b"/>
            <a:pathLst>
              <a:path w="1817818" h="1167181">
                <a:moveTo>
                  <a:pt x="0" y="0"/>
                </a:moveTo>
                <a:lnTo>
                  <a:pt x="1817818" y="0"/>
                </a:lnTo>
                <a:lnTo>
                  <a:pt x="1817818" y="1167181"/>
                </a:lnTo>
                <a:lnTo>
                  <a:pt x="0" y="1167181"/>
                </a:lnTo>
                <a:lnTo>
                  <a:pt x="0" y="0"/>
                </a:lnTo>
                <a:close/>
              </a:path>
            </a:pathLst>
          </a:custGeom>
          <a:blipFill>
            <a:blip r:embed="rId7"/>
            <a:stretch>
              <a:fillRect l="-64" r="-64"/>
            </a:stretch>
          </a:blipFill>
        </p:spPr>
        <p:txBody>
          <a:bodyPr/>
          <a:lstStyle/>
          <a:p>
            <a:endParaRPr lang="en-US"/>
          </a:p>
        </p:txBody>
      </p:sp>
      <p:sp>
        <p:nvSpPr>
          <p:cNvPr id="20" name="Freeform 20"/>
          <p:cNvSpPr/>
          <p:nvPr/>
        </p:nvSpPr>
        <p:spPr>
          <a:xfrm>
            <a:off x="6745688" y="2071025"/>
            <a:ext cx="1817818" cy="1167181"/>
          </a:xfrm>
          <a:custGeom>
            <a:avLst/>
            <a:gdLst/>
            <a:ahLst/>
            <a:cxnLst/>
            <a:rect l="l" t="t" r="r" b="b"/>
            <a:pathLst>
              <a:path w="1817818" h="1167181">
                <a:moveTo>
                  <a:pt x="0" y="0"/>
                </a:moveTo>
                <a:lnTo>
                  <a:pt x="1817818" y="0"/>
                </a:lnTo>
                <a:lnTo>
                  <a:pt x="1817818" y="1167181"/>
                </a:lnTo>
                <a:lnTo>
                  <a:pt x="0" y="1167181"/>
                </a:lnTo>
                <a:lnTo>
                  <a:pt x="0" y="0"/>
                </a:lnTo>
                <a:close/>
              </a:path>
            </a:pathLst>
          </a:custGeom>
          <a:blipFill>
            <a:blip r:embed="rId3"/>
            <a:stretch>
              <a:fillRect l="-64" r="-64"/>
            </a:stretch>
          </a:blipFill>
        </p:spPr>
        <p:txBody>
          <a:bodyPr/>
          <a:lstStyle/>
          <a:p>
            <a:endParaRPr lang="en-US"/>
          </a:p>
        </p:txBody>
      </p:sp>
      <p:sp>
        <p:nvSpPr>
          <p:cNvPr id="21" name="Freeform 21"/>
          <p:cNvSpPr/>
          <p:nvPr/>
        </p:nvSpPr>
        <p:spPr>
          <a:xfrm>
            <a:off x="6745688" y="3400372"/>
            <a:ext cx="1817818" cy="1167181"/>
          </a:xfrm>
          <a:custGeom>
            <a:avLst/>
            <a:gdLst/>
            <a:ahLst/>
            <a:cxnLst/>
            <a:rect l="l" t="t" r="r" b="b"/>
            <a:pathLst>
              <a:path w="1817818" h="1167181">
                <a:moveTo>
                  <a:pt x="0" y="0"/>
                </a:moveTo>
                <a:lnTo>
                  <a:pt x="1817818" y="0"/>
                </a:lnTo>
                <a:lnTo>
                  <a:pt x="1817818" y="1167181"/>
                </a:lnTo>
                <a:lnTo>
                  <a:pt x="0" y="1167181"/>
                </a:lnTo>
                <a:lnTo>
                  <a:pt x="0" y="0"/>
                </a:lnTo>
                <a:close/>
              </a:path>
            </a:pathLst>
          </a:custGeom>
          <a:blipFill>
            <a:blip r:embed="rId8"/>
            <a:stretch>
              <a:fillRect l="-64" r="-64"/>
            </a:stretch>
          </a:blipFill>
        </p:spPr>
        <p:txBody>
          <a:bodyPr/>
          <a:lstStyle/>
          <a:p>
            <a:endParaRPr lang="en-US"/>
          </a:p>
        </p:txBody>
      </p:sp>
      <p:sp>
        <p:nvSpPr>
          <p:cNvPr id="22" name="Freeform 22"/>
          <p:cNvSpPr/>
          <p:nvPr/>
        </p:nvSpPr>
        <p:spPr>
          <a:xfrm>
            <a:off x="13556403" y="2282380"/>
            <a:ext cx="2016154" cy="955153"/>
          </a:xfrm>
          <a:custGeom>
            <a:avLst/>
            <a:gdLst/>
            <a:ahLst/>
            <a:cxnLst/>
            <a:rect l="l" t="t" r="r" b="b"/>
            <a:pathLst>
              <a:path w="2016154" h="955153">
                <a:moveTo>
                  <a:pt x="0" y="0"/>
                </a:moveTo>
                <a:lnTo>
                  <a:pt x="2016154" y="0"/>
                </a:lnTo>
                <a:lnTo>
                  <a:pt x="2016154" y="955152"/>
                </a:lnTo>
                <a:lnTo>
                  <a:pt x="0" y="955152"/>
                </a:lnTo>
                <a:lnTo>
                  <a:pt x="0" y="0"/>
                </a:lnTo>
                <a:close/>
              </a:path>
            </a:pathLst>
          </a:custGeom>
          <a:blipFill>
            <a:blip r:embed="rId9"/>
            <a:stretch>
              <a:fillRect/>
            </a:stretch>
          </a:blipFill>
        </p:spPr>
        <p:txBody>
          <a:bodyPr/>
          <a:lstStyle/>
          <a:p>
            <a:endParaRPr lang="en-US"/>
          </a:p>
        </p:txBody>
      </p:sp>
      <p:sp>
        <p:nvSpPr>
          <p:cNvPr id="23" name="Freeform 23"/>
          <p:cNvSpPr/>
          <p:nvPr/>
        </p:nvSpPr>
        <p:spPr>
          <a:xfrm>
            <a:off x="13556403" y="3520583"/>
            <a:ext cx="2016154" cy="955153"/>
          </a:xfrm>
          <a:custGeom>
            <a:avLst/>
            <a:gdLst/>
            <a:ahLst/>
            <a:cxnLst/>
            <a:rect l="l" t="t" r="r" b="b"/>
            <a:pathLst>
              <a:path w="2016154" h="955153">
                <a:moveTo>
                  <a:pt x="0" y="0"/>
                </a:moveTo>
                <a:lnTo>
                  <a:pt x="2016154" y="0"/>
                </a:lnTo>
                <a:lnTo>
                  <a:pt x="2016154" y="955152"/>
                </a:lnTo>
                <a:lnTo>
                  <a:pt x="0" y="955152"/>
                </a:lnTo>
                <a:lnTo>
                  <a:pt x="0" y="0"/>
                </a:lnTo>
                <a:close/>
              </a:path>
            </a:pathLst>
          </a:custGeom>
          <a:blipFill>
            <a:blip r:embed="rId10"/>
            <a:stretch>
              <a:fillRect/>
            </a:stretch>
          </a:blipFill>
        </p:spPr>
        <p:txBody>
          <a:bodyPr/>
          <a:lstStyle/>
          <a:p>
            <a:endParaRPr lang="en-US"/>
          </a:p>
        </p:txBody>
      </p:sp>
      <p:sp>
        <p:nvSpPr>
          <p:cNvPr id="24" name="Freeform 24"/>
          <p:cNvSpPr/>
          <p:nvPr/>
        </p:nvSpPr>
        <p:spPr>
          <a:xfrm>
            <a:off x="15559447" y="2282380"/>
            <a:ext cx="2016154" cy="955153"/>
          </a:xfrm>
          <a:custGeom>
            <a:avLst/>
            <a:gdLst/>
            <a:ahLst/>
            <a:cxnLst/>
            <a:rect l="l" t="t" r="r" b="b"/>
            <a:pathLst>
              <a:path w="2016154" h="955153">
                <a:moveTo>
                  <a:pt x="0" y="0"/>
                </a:moveTo>
                <a:lnTo>
                  <a:pt x="2016154" y="0"/>
                </a:lnTo>
                <a:lnTo>
                  <a:pt x="2016154" y="955152"/>
                </a:lnTo>
                <a:lnTo>
                  <a:pt x="0" y="955152"/>
                </a:lnTo>
                <a:lnTo>
                  <a:pt x="0" y="0"/>
                </a:lnTo>
                <a:close/>
              </a:path>
            </a:pathLst>
          </a:custGeom>
          <a:blipFill>
            <a:blip r:embed="rId11"/>
            <a:stretch>
              <a:fillRect/>
            </a:stretch>
          </a:blipFill>
        </p:spPr>
        <p:txBody>
          <a:bodyPr/>
          <a:lstStyle/>
          <a:p>
            <a:endParaRPr lang="en-US"/>
          </a:p>
        </p:txBody>
      </p:sp>
      <p:sp>
        <p:nvSpPr>
          <p:cNvPr id="25" name="Freeform 25"/>
          <p:cNvSpPr/>
          <p:nvPr/>
        </p:nvSpPr>
        <p:spPr>
          <a:xfrm>
            <a:off x="15559447" y="3520583"/>
            <a:ext cx="2016154" cy="955153"/>
          </a:xfrm>
          <a:custGeom>
            <a:avLst/>
            <a:gdLst/>
            <a:ahLst/>
            <a:cxnLst/>
            <a:rect l="l" t="t" r="r" b="b"/>
            <a:pathLst>
              <a:path w="2016154" h="955153">
                <a:moveTo>
                  <a:pt x="0" y="0"/>
                </a:moveTo>
                <a:lnTo>
                  <a:pt x="2016154" y="0"/>
                </a:lnTo>
                <a:lnTo>
                  <a:pt x="2016154" y="955152"/>
                </a:lnTo>
                <a:lnTo>
                  <a:pt x="0" y="955152"/>
                </a:lnTo>
                <a:lnTo>
                  <a:pt x="0" y="0"/>
                </a:lnTo>
                <a:close/>
              </a:path>
            </a:pathLst>
          </a:custGeom>
          <a:blipFill>
            <a:blip r:embed="rId12"/>
            <a:stretch>
              <a:fillRect/>
            </a:stretch>
          </a:blipFill>
        </p:spPr>
        <p:txBody>
          <a:bodyPr/>
          <a:lstStyle/>
          <a:p>
            <a:endParaRPr lang="en-US"/>
          </a:p>
        </p:txBody>
      </p:sp>
      <p:sp>
        <p:nvSpPr>
          <p:cNvPr id="26" name="Freeform 26"/>
          <p:cNvSpPr/>
          <p:nvPr/>
        </p:nvSpPr>
        <p:spPr>
          <a:xfrm>
            <a:off x="9849809" y="6200653"/>
            <a:ext cx="3556629" cy="2768893"/>
          </a:xfrm>
          <a:custGeom>
            <a:avLst/>
            <a:gdLst/>
            <a:ahLst/>
            <a:cxnLst/>
            <a:rect l="l" t="t" r="r" b="b"/>
            <a:pathLst>
              <a:path w="3556629" h="2768893">
                <a:moveTo>
                  <a:pt x="0" y="0"/>
                </a:moveTo>
                <a:lnTo>
                  <a:pt x="3556629" y="0"/>
                </a:lnTo>
                <a:lnTo>
                  <a:pt x="3556629" y="2768892"/>
                </a:lnTo>
                <a:lnTo>
                  <a:pt x="0" y="2768892"/>
                </a:lnTo>
                <a:lnTo>
                  <a:pt x="0" y="0"/>
                </a:lnTo>
                <a:close/>
              </a:path>
            </a:pathLst>
          </a:custGeom>
          <a:blipFill>
            <a:blip r:embed="rId13"/>
            <a:stretch>
              <a:fillRect l="-21" r="-21"/>
            </a:stretch>
          </a:blipFill>
        </p:spPr>
        <p:txBody>
          <a:bodyPr/>
          <a:lstStyle/>
          <a:p>
            <a:endParaRPr lang="en-US"/>
          </a:p>
        </p:txBody>
      </p:sp>
      <p:sp>
        <p:nvSpPr>
          <p:cNvPr id="27" name="Freeform 27"/>
          <p:cNvSpPr/>
          <p:nvPr/>
        </p:nvSpPr>
        <p:spPr>
          <a:xfrm>
            <a:off x="13609006" y="6165874"/>
            <a:ext cx="1822987" cy="1419225"/>
          </a:xfrm>
          <a:custGeom>
            <a:avLst/>
            <a:gdLst/>
            <a:ahLst/>
            <a:cxnLst/>
            <a:rect l="l" t="t" r="r" b="b"/>
            <a:pathLst>
              <a:path w="1822987" h="1419225">
                <a:moveTo>
                  <a:pt x="0" y="0"/>
                </a:moveTo>
                <a:lnTo>
                  <a:pt x="1822988" y="0"/>
                </a:lnTo>
                <a:lnTo>
                  <a:pt x="1822988" y="1419225"/>
                </a:lnTo>
                <a:lnTo>
                  <a:pt x="0" y="1419225"/>
                </a:lnTo>
                <a:lnTo>
                  <a:pt x="0" y="0"/>
                </a:lnTo>
                <a:close/>
              </a:path>
            </a:pathLst>
          </a:custGeom>
          <a:blipFill>
            <a:blip r:embed="rId14"/>
            <a:stretch>
              <a:fillRect t="-71" b="-71"/>
            </a:stretch>
          </a:blipFill>
        </p:spPr>
        <p:txBody>
          <a:bodyPr/>
          <a:lstStyle/>
          <a:p>
            <a:endParaRPr lang="en-US"/>
          </a:p>
        </p:txBody>
      </p:sp>
      <p:sp>
        <p:nvSpPr>
          <p:cNvPr id="28" name="Freeform 28"/>
          <p:cNvSpPr/>
          <p:nvPr/>
        </p:nvSpPr>
        <p:spPr>
          <a:xfrm>
            <a:off x="13609006" y="7550320"/>
            <a:ext cx="1822987" cy="1419225"/>
          </a:xfrm>
          <a:custGeom>
            <a:avLst/>
            <a:gdLst/>
            <a:ahLst/>
            <a:cxnLst/>
            <a:rect l="l" t="t" r="r" b="b"/>
            <a:pathLst>
              <a:path w="1822987" h="1419225">
                <a:moveTo>
                  <a:pt x="0" y="0"/>
                </a:moveTo>
                <a:lnTo>
                  <a:pt x="1822988" y="0"/>
                </a:lnTo>
                <a:lnTo>
                  <a:pt x="1822988" y="1419225"/>
                </a:lnTo>
                <a:lnTo>
                  <a:pt x="0" y="1419225"/>
                </a:lnTo>
                <a:lnTo>
                  <a:pt x="0" y="0"/>
                </a:lnTo>
                <a:close/>
              </a:path>
            </a:pathLst>
          </a:custGeom>
          <a:blipFill>
            <a:blip r:embed="rId15"/>
            <a:stretch>
              <a:fillRect l="-21" r="-21"/>
            </a:stretch>
          </a:blipFill>
        </p:spPr>
        <p:txBody>
          <a:bodyPr/>
          <a:lstStyle/>
          <a:p>
            <a:endParaRPr lang="en-US"/>
          </a:p>
        </p:txBody>
      </p:sp>
      <p:sp>
        <p:nvSpPr>
          <p:cNvPr id="29" name="Freeform 29"/>
          <p:cNvSpPr/>
          <p:nvPr/>
        </p:nvSpPr>
        <p:spPr>
          <a:xfrm>
            <a:off x="15634563" y="6165874"/>
            <a:ext cx="1822987" cy="1419225"/>
          </a:xfrm>
          <a:custGeom>
            <a:avLst/>
            <a:gdLst/>
            <a:ahLst/>
            <a:cxnLst/>
            <a:rect l="l" t="t" r="r" b="b"/>
            <a:pathLst>
              <a:path w="1822987" h="1419225">
                <a:moveTo>
                  <a:pt x="0" y="0"/>
                </a:moveTo>
                <a:lnTo>
                  <a:pt x="1822987" y="0"/>
                </a:lnTo>
                <a:lnTo>
                  <a:pt x="1822987" y="1419225"/>
                </a:lnTo>
                <a:lnTo>
                  <a:pt x="0" y="1419225"/>
                </a:lnTo>
                <a:lnTo>
                  <a:pt x="0" y="0"/>
                </a:lnTo>
                <a:close/>
              </a:path>
            </a:pathLst>
          </a:custGeom>
          <a:blipFill>
            <a:blip r:embed="rId16"/>
            <a:stretch>
              <a:fillRect l="-21" r="-21"/>
            </a:stretch>
          </a:blipFill>
        </p:spPr>
        <p:txBody>
          <a:bodyPr/>
          <a:lstStyle/>
          <a:p>
            <a:endParaRPr lang="en-US"/>
          </a:p>
        </p:txBody>
      </p:sp>
      <p:sp>
        <p:nvSpPr>
          <p:cNvPr id="30" name="Freeform 30"/>
          <p:cNvSpPr/>
          <p:nvPr/>
        </p:nvSpPr>
        <p:spPr>
          <a:xfrm>
            <a:off x="15634563" y="7550320"/>
            <a:ext cx="1822987" cy="1419225"/>
          </a:xfrm>
          <a:custGeom>
            <a:avLst/>
            <a:gdLst/>
            <a:ahLst/>
            <a:cxnLst/>
            <a:rect l="l" t="t" r="r" b="b"/>
            <a:pathLst>
              <a:path w="1822987" h="1419225">
                <a:moveTo>
                  <a:pt x="0" y="0"/>
                </a:moveTo>
                <a:lnTo>
                  <a:pt x="1822987" y="0"/>
                </a:lnTo>
                <a:lnTo>
                  <a:pt x="1822987" y="1419225"/>
                </a:lnTo>
                <a:lnTo>
                  <a:pt x="0" y="1419225"/>
                </a:lnTo>
                <a:lnTo>
                  <a:pt x="0" y="0"/>
                </a:lnTo>
                <a:close/>
              </a:path>
            </a:pathLst>
          </a:custGeom>
          <a:blipFill>
            <a:blip r:embed="rId17"/>
            <a:stretch>
              <a:fillRect t="-95" b="-95"/>
            </a:stretch>
          </a:blipFill>
        </p:spPr>
        <p:txBody>
          <a:bodyPr/>
          <a:lstStyle/>
          <a:p>
            <a:endParaRPr lang="en-US"/>
          </a:p>
        </p:txBody>
      </p:sp>
      <p:sp>
        <p:nvSpPr>
          <p:cNvPr id="31" name="TextBox 31"/>
          <p:cNvSpPr txBox="1"/>
          <p:nvPr/>
        </p:nvSpPr>
        <p:spPr>
          <a:xfrm>
            <a:off x="1808162" y="5989661"/>
            <a:ext cx="2285312" cy="342900"/>
          </a:xfrm>
          <a:prstGeom prst="rect">
            <a:avLst/>
          </a:prstGeom>
        </p:spPr>
        <p:txBody>
          <a:bodyPr lIns="0" tIns="0" rIns="0" bIns="0" rtlCol="0" anchor="t">
            <a:spAutoFit/>
          </a:bodyPr>
          <a:lstStyle/>
          <a:p>
            <a:pPr algn="ctr">
              <a:lnSpc>
                <a:spcPts val="2639"/>
              </a:lnSpc>
            </a:pPr>
            <a:r>
              <a:rPr lang="en-US" sz="2199" b="1" spc="-54">
                <a:solidFill>
                  <a:srgbClr val="2B187D"/>
                </a:solidFill>
                <a:latin typeface="Cerebri Bold"/>
                <a:ea typeface="Cerebri Bold"/>
                <a:cs typeface="Cerebri Bold"/>
                <a:sym typeface="Cerebri Bold"/>
              </a:rPr>
              <a:t>Careers Past</a:t>
            </a:r>
          </a:p>
        </p:txBody>
      </p:sp>
      <p:sp>
        <p:nvSpPr>
          <p:cNvPr id="32" name="TextBox 32"/>
          <p:cNvSpPr txBox="1"/>
          <p:nvPr/>
        </p:nvSpPr>
        <p:spPr>
          <a:xfrm>
            <a:off x="4514005" y="5989661"/>
            <a:ext cx="4049501" cy="342900"/>
          </a:xfrm>
          <a:prstGeom prst="rect">
            <a:avLst/>
          </a:prstGeom>
        </p:spPr>
        <p:txBody>
          <a:bodyPr lIns="0" tIns="0" rIns="0" bIns="0" rtlCol="0" anchor="t">
            <a:spAutoFit/>
          </a:bodyPr>
          <a:lstStyle/>
          <a:p>
            <a:pPr algn="ctr">
              <a:lnSpc>
                <a:spcPts val="2639"/>
              </a:lnSpc>
            </a:pPr>
            <a:r>
              <a:rPr lang="en-US" sz="2199" b="1" spc="-54">
                <a:solidFill>
                  <a:srgbClr val="2B187D"/>
                </a:solidFill>
                <a:latin typeface="Cerebri Bold"/>
                <a:ea typeface="Cerebri Bold"/>
                <a:cs typeface="Cerebri Bold"/>
                <a:sym typeface="Cerebri Bold"/>
              </a:rPr>
              <a:t>Careers Present</a:t>
            </a:r>
          </a:p>
        </p:txBody>
      </p:sp>
      <p:sp>
        <p:nvSpPr>
          <p:cNvPr id="33" name="TextBox 33"/>
          <p:cNvSpPr txBox="1"/>
          <p:nvPr/>
        </p:nvSpPr>
        <p:spPr>
          <a:xfrm>
            <a:off x="571500" y="571500"/>
            <a:ext cx="3108358" cy="600108"/>
          </a:xfrm>
          <a:prstGeom prst="rect">
            <a:avLst/>
          </a:prstGeom>
        </p:spPr>
        <p:txBody>
          <a:bodyPr lIns="0" tIns="0" rIns="0" bIns="0" rtlCol="0" anchor="t">
            <a:spAutoFit/>
          </a:bodyPr>
          <a:lstStyle/>
          <a:p>
            <a:pPr algn="l">
              <a:lnSpc>
                <a:spcPts val="4799"/>
              </a:lnSpc>
            </a:pPr>
            <a:r>
              <a:rPr lang="en-US" sz="3999" b="1" spc="-79">
                <a:solidFill>
                  <a:srgbClr val="FFFFFF"/>
                </a:solidFill>
                <a:latin typeface="Cerebri Bold"/>
                <a:ea typeface="Cerebri Bold"/>
                <a:cs typeface="Cerebri Bold"/>
                <a:sym typeface="Cerebri Bold"/>
              </a:rPr>
              <a:t>Links &amp; logos</a:t>
            </a:r>
          </a:p>
        </p:txBody>
      </p:sp>
      <p:sp>
        <p:nvSpPr>
          <p:cNvPr id="34" name="Freeform 34"/>
          <p:cNvSpPr/>
          <p:nvPr/>
        </p:nvSpPr>
        <p:spPr>
          <a:xfrm>
            <a:off x="4659651" y="6314470"/>
            <a:ext cx="3579867" cy="2786984"/>
          </a:xfrm>
          <a:custGeom>
            <a:avLst/>
            <a:gdLst/>
            <a:ahLst/>
            <a:cxnLst/>
            <a:rect l="l" t="t" r="r" b="b"/>
            <a:pathLst>
              <a:path w="3579867" h="2786984">
                <a:moveTo>
                  <a:pt x="0" y="0"/>
                </a:moveTo>
                <a:lnTo>
                  <a:pt x="3579867" y="0"/>
                </a:lnTo>
                <a:lnTo>
                  <a:pt x="3579867" y="2786984"/>
                </a:lnTo>
                <a:lnTo>
                  <a:pt x="0" y="2786984"/>
                </a:lnTo>
                <a:lnTo>
                  <a:pt x="0" y="0"/>
                </a:lnTo>
                <a:close/>
              </a:path>
            </a:pathLst>
          </a:custGeom>
          <a:blipFill>
            <a:blip r:embed="rId18"/>
            <a:stretch>
              <a:fillRect l="-21" r="-21"/>
            </a:stretch>
          </a:blipFill>
        </p:spPr>
        <p:txBody>
          <a:bodyPr/>
          <a:lstStyle/>
          <a:p>
            <a:endParaRPr lang="en-US"/>
          </a:p>
        </p:txBody>
      </p:sp>
      <p:sp>
        <p:nvSpPr>
          <p:cNvPr id="35" name="Freeform 35"/>
          <p:cNvSpPr/>
          <p:nvPr/>
        </p:nvSpPr>
        <p:spPr>
          <a:xfrm>
            <a:off x="1079784" y="6314470"/>
            <a:ext cx="3579867" cy="2786984"/>
          </a:xfrm>
          <a:custGeom>
            <a:avLst/>
            <a:gdLst/>
            <a:ahLst/>
            <a:cxnLst/>
            <a:rect l="l" t="t" r="r" b="b"/>
            <a:pathLst>
              <a:path w="3579867" h="2786984">
                <a:moveTo>
                  <a:pt x="0" y="0"/>
                </a:moveTo>
                <a:lnTo>
                  <a:pt x="3579867" y="0"/>
                </a:lnTo>
                <a:lnTo>
                  <a:pt x="3579867" y="2786984"/>
                </a:lnTo>
                <a:lnTo>
                  <a:pt x="0" y="2786984"/>
                </a:lnTo>
                <a:lnTo>
                  <a:pt x="0" y="0"/>
                </a:lnTo>
                <a:close/>
              </a:path>
            </a:pathLst>
          </a:custGeom>
          <a:blipFill>
            <a:blip r:embed="rId19"/>
            <a:stretch>
              <a:fillRect l="-226" r="-226"/>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71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3"/>
            <a:stretch>
              <a:fillRect t="-88407" b="-676305"/>
            </a:stretch>
          </a:blipFill>
        </p:spPr>
        <p:txBody>
          <a:bodyPr/>
          <a:lstStyle/>
          <a:p>
            <a:endParaRPr lang="en-US"/>
          </a:p>
        </p:txBody>
      </p:sp>
      <p:sp>
        <p:nvSpPr>
          <p:cNvPr id="4" name="Freeform 4"/>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4"/>
            <a:stretch>
              <a:fillRect l="-64" r="-64"/>
            </a:stretch>
          </a:blipFill>
        </p:spPr>
        <p:txBody>
          <a:bodyPr/>
          <a:lstStyle/>
          <a:p>
            <a:endParaRPr lang="en-US"/>
          </a:p>
        </p:txBody>
      </p:sp>
      <p:sp>
        <p:nvSpPr>
          <p:cNvPr id="5" name="Freeform 5">
            <a:hlinkClick r:id="rId5" tooltip="https://www.penguin.co.uk/books/312993/the-squiggly-career-by-ellis-helen-tupper-and-sarah/9780241385845"/>
          </p:cNvPr>
          <p:cNvSpPr/>
          <p:nvPr/>
        </p:nvSpPr>
        <p:spPr>
          <a:xfrm>
            <a:off x="12900402" y="2698294"/>
            <a:ext cx="4587498" cy="7017206"/>
          </a:xfrm>
          <a:custGeom>
            <a:avLst/>
            <a:gdLst/>
            <a:ahLst/>
            <a:cxnLst/>
            <a:rect l="l" t="t" r="r" b="b"/>
            <a:pathLst>
              <a:path w="4587498" h="7017206">
                <a:moveTo>
                  <a:pt x="0" y="0"/>
                </a:moveTo>
                <a:lnTo>
                  <a:pt x="4587498" y="0"/>
                </a:lnTo>
                <a:lnTo>
                  <a:pt x="4587498" y="7017206"/>
                </a:lnTo>
                <a:lnTo>
                  <a:pt x="0" y="7017206"/>
                </a:lnTo>
                <a:lnTo>
                  <a:pt x="0" y="0"/>
                </a:lnTo>
                <a:close/>
              </a:path>
            </a:pathLst>
          </a:custGeom>
          <a:blipFill>
            <a:blip r:embed="rId6"/>
            <a:stretch>
              <a:fillRect/>
            </a:stretch>
          </a:blipFill>
        </p:spPr>
        <p:txBody>
          <a:bodyPr/>
          <a:lstStyle/>
          <a:p>
            <a:endParaRPr lang="en-US"/>
          </a:p>
        </p:txBody>
      </p:sp>
      <p:sp>
        <p:nvSpPr>
          <p:cNvPr id="6" name="Freeform 6">
            <a:hlinkClick r:id="rId7" tooltip="https://www.amazingif.com/listen/#podcasts"/>
          </p:cNvPr>
          <p:cNvSpPr/>
          <p:nvPr/>
        </p:nvSpPr>
        <p:spPr>
          <a:xfrm>
            <a:off x="7632152" y="2698294"/>
            <a:ext cx="4645261" cy="7588706"/>
          </a:xfrm>
          <a:custGeom>
            <a:avLst/>
            <a:gdLst/>
            <a:ahLst/>
            <a:cxnLst/>
            <a:rect l="l" t="t" r="r" b="b"/>
            <a:pathLst>
              <a:path w="4645261" h="9677628">
                <a:moveTo>
                  <a:pt x="0" y="0"/>
                </a:moveTo>
                <a:lnTo>
                  <a:pt x="4645262" y="0"/>
                </a:lnTo>
                <a:lnTo>
                  <a:pt x="4645262" y="9677628"/>
                </a:lnTo>
                <a:lnTo>
                  <a:pt x="0" y="9677628"/>
                </a:lnTo>
                <a:lnTo>
                  <a:pt x="0" y="0"/>
                </a:lnTo>
                <a:close/>
              </a:path>
            </a:pathLst>
          </a:custGeom>
          <a:blipFill>
            <a:blip r:embed="rId8"/>
            <a:stretch>
              <a:fillRect b="-27527"/>
            </a:stretch>
          </a:blipFill>
        </p:spPr>
        <p:txBody>
          <a:bodyPr/>
          <a:lstStyle/>
          <a:p>
            <a:endParaRPr lang="en-US"/>
          </a:p>
        </p:txBody>
      </p:sp>
      <p:grpSp>
        <p:nvGrpSpPr>
          <p:cNvPr id="7" name="Group 7"/>
          <p:cNvGrpSpPr/>
          <p:nvPr/>
        </p:nvGrpSpPr>
        <p:grpSpPr>
          <a:xfrm>
            <a:off x="800100" y="4476953"/>
            <a:ext cx="6209064" cy="5190922"/>
            <a:chOff x="0" y="0"/>
            <a:chExt cx="1635309" cy="1367156"/>
          </a:xfrm>
        </p:grpSpPr>
        <p:sp>
          <p:nvSpPr>
            <p:cNvPr id="8" name="Freeform 8">
              <a:hlinkClick r:id="rId9" tooltip="https://mailchi.mp/squigglycareers/podmail"/>
            </p:cNvPr>
            <p:cNvSpPr/>
            <p:nvPr/>
          </p:nvSpPr>
          <p:spPr>
            <a:xfrm>
              <a:off x="0" y="0"/>
              <a:ext cx="1635309" cy="1367156"/>
            </a:xfrm>
            <a:custGeom>
              <a:avLst/>
              <a:gdLst/>
              <a:ahLst/>
              <a:cxnLst/>
              <a:rect l="l" t="t" r="r" b="b"/>
              <a:pathLst>
                <a:path w="1635309" h="1367156">
                  <a:moveTo>
                    <a:pt x="0" y="0"/>
                  </a:moveTo>
                  <a:lnTo>
                    <a:pt x="1635309" y="0"/>
                  </a:lnTo>
                  <a:lnTo>
                    <a:pt x="1635309" y="1367156"/>
                  </a:lnTo>
                  <a:lnTo>
                    <a:pt x="0" y="1367156"/>
                  </a:lnTo>
                  <a:close/>
                </a:path>
              </a:pathLst>
            </a:custGeom>
            <a:solidFill>
              <a:srgbClr val="FFFFFF"/>
            </a:solidFill>
          </p:spPr>
          <p:txBody>
            <a:bodyPr/>
            <a:lstStyle/>
            <a:p>
              <a:endParaRPr lang="en-US"/>
            </a:p>
          </p:txBody>
        </p:sp>
        <p:sp>
          <p:nvSpPr>
            <p:cNvPr id="9" name="TextBox 9"/>
            <p:cNvSpPr txBox="1"/>
            <p:nvPr/>
          </p:nvSpPr>
          <p:spPr>
            <a:xfrm>
              <a:off x="0" y="-38100"/>
              <a:ext cx="1635309" cy="1405256"/>
            </a:xfrm>
            <a:prstGeom prst="rect">
              <a:avLst/>
            </a:prstGeom>
          </p:spPr>
          <p:txBody>
            <a:bodyPr lIns="50800" tIns="50800" rIns="50800" bIns="50800" rtlCol="0" anchor="ctr"/>
            <a:lstStyle/>
            <a:p>
              <a:pPr algn="ctr">
                <a:lnSpc>
                  <a:spcPts val="2800"/>
                </a:lnSpc>
              </a:pPr>
              <a:endParaRPr/>
            </a:p>
          </p:txBody>
        </p:sp>
      </p:grpSp>
      <p:grpSp>
        <p:nvGrpSpPr>
          <p:cNvPr id="10" name="Group 10"/>
          <p:cNvGrpSpPr/>
          <p:nvPr/>
        </p:nvGrpSpPr>
        <p:grpSpPr>
          <a:xfrm>
            <a:off x="800100" y="2798822"/>
            <a:ext cx="6209064" cy="1804466"/>
            <a:chOff x="0" y="0"/>
            <a:chExt cx="1635309" cy="475250"/>
          </a:xfrm>
        </p:grpSpPr>
        <p:sp>
          <p:nvSpPr>
            <p:cNvPr id="11" name="Freeform 11">
              <a:hlinkClick r:id="rId9" tooltip="https://mailchi.mp/squigglycareers/podmail"/>
            </p:cNvPr>
            <p:cNvSpPr/>
            <p:nvPr/>
          </p:nvSpPr>
          <p:spPr>
            <a:xfrm>
              <a:off x="0" y="0"/>
              <a:ext cx="1635309" cy="475250"/>
            </a:xfrm>
            <a:custGeom>
              <a:avLst/>
              <a:gdLst/>
              <a:ahLst/>
              <a:cxnLst/>
              <a:rect l="l" t="t" r="r" b="b"/>
              <a:pathLst>
                <a:path w="1635309" h="475250">
                  <a:moveTo>
                    <a:pt x="0" y="0"/>
                  </a:moveTo>
                  <a:lnTo>
                    <a:pt x="1635309" y="0"/>
                  </a:lnTo>
                  <a:lnTo>
                    <a:pt x="1635309" y="475250"/>
                  </a:lnTo>
                  <a:lnTo>
                    <a:pt x="0" y="475250"/>
                  </a:lnTo>
                  <a:close/>
                </a:path>
              </a:pathLst>
            </a:custGeom>
            <a:solidFill>
              <a:srgbClr val="FFEC00"/>
            </a:solidFill>
          </p:spPr>
          <p:txBody>
            <a:bodyPr/>
            <a:lstStyle/>
            <a:p>
              <a:endParaRPr lang="en-US"/>
            </a:p>
          </p:txBody>
        </p:sp>
        <p:sp>
          <p:nvSpPr>
            <p:cNvPr id="12" name="TextBox 12"/>
            <p:cNvSpPr txBox="1"/>
            <p:nvPr/>
          </p:nvSpPr>
          <p:spPr>
            <a:xfrm>
              <a:off x="0" y="-38100"/>
              <a:ext cx="1635309" cy="513350"/>
            </a:xfrm>
            <a:prstGeom prst="rect">
              <a:avLst/>
            </a:prstGeom>
          </p:spPr>
          <p:txBody>
            <a:bodyPr lIns="50800" tIns="50800" rIns="50800" bIns="50800" rtlCol="0" anchor="ctr"/>
            <a:lstStyle/>
            <a:p>
              <a:pPr algn="ctr">
                <a:lnSpc>
                  <a:spcPts val="2800"/>
                </a:lnSpc>
              </a:pPr>
              <a:endParaRPr/>
            </a:p>
          </p:txBody>
        </p:sp>
      </p:grpSp>
      <p:sp>
        <p:nvSpPr>
          <p:cNvPr id="13" name="Freeform 13">
            <a:hlinkClick r:id="rId9" tooltip="https://mailchi.mp/squigglycareers/podmail"/>
          </p:cNvPr>
          <p:cNvSpPr/>
          <p:nvPr/>
        </p:nvSpPr>
        <p:spPr>
          <a:xfrm>
            <a:off x="2311953" y="2838069"/>
            <a:ext cx="3185357" cy="1765219"/>
          </a:xfrm>
          <a:custGeom>
            <a:avLst/>
            <a:gdLst/>
            <a:ahLst/>
            <a:cxnLst/>
            <a:rect l="l" t="t" r="r" b="b"/>
            <a:pathLst>
              <a:path w="3185357" h="1765219">
                <a:moveTo>
                  <a:pt x="0" y="0"/>
                </a:moveTo>
                <a:lnTo>
                  <a:pt x="3185358" y="0"/>
                </a:lnTo>
                <a:lnTo>
                  <a:pt x="3185358" y="1765219"/>
                </a:lnTo>
                <a:lnTo>
                  <a:pt x="0" y="1765219"/>
                </a:lnTo>
                <a:lnTo>
                  <a:pt x="0" y="0"/>
                </a:lnTo>
                <a:close/>
              </a:path>
            </a:pathLst>
          </a:custGeom>
          <a:blipFill>
            <a:blip r:embed="rId10"/>
            <a:stretch>
              <a:fillRect/>
            </a:stretch>
          </a:blipFill>
        </p:spPr>
        <p:txBody>
          <a:bodyPr/>
          <a:lstStyle/>
          <a:p>
            <a:endParaRPr lang="en-US" dirty="0"/>
          </a:p>
        </p:txBody>
      </p:sp>
      <p:sp>
        <p:nvSpPr>
          <p:cNvPr id="14" name="Freeform 14"/>
          <p:cNvSpPr/>
          <p:nvPr/>
        </p:nvSpPr>
        <p:spPr>
          <a:xfrm>
            <a:off x="7696200" y="8343900"/>
            <a:ext cx="4544323" cy="1943100"/>
          </a:xfrm>
          <a:custGeom>
            <a:avLst/>
            <a:gdLst/>
            <a:ahLst/>
            <a:cxnLst/>
            <a:rect l="l" t="t" r="r" b="b"/>
            <a:pathLst>
              <a:path w="4544323" h="3562300">
                <a:moveTo>
                  <a:pt x="0" y="0"/>
                </a:moveTo>
                <a:lnTo>
                  <a:pt x="4544322" y="0"/>
                </a:lnTo>
                <a:lnTo>
                  <a:pt x="4544322" y="3562300"/>
                </a:lnTo>
                <a:lnTo>
                  <a:pt x="0" y="3562300"/>
                </a:lnTo>
                <a:lnTo>
                  <a:pt x="0" y="0"/>
                </a:lnTo>
                <a:close/>
              </a:path>
            </a:pathLst>
          </a:custGeom>
          <a:blipFill>
            <a:blip r:embed="rId11"/>
            <a:stretch>
              <a:fillRect t="-136812" b="-269764"/>
            </a:stretch>
          </a:blipFill>
        </p:spPr>
        <p:txBody>
          <a:bodyPr/>
          <a:lstStyle/>
          <a:p>
            <a:endParaRPr lang="en-US" dirty="0"/>
          </a:p>
        </p:txBody>
      </p:sp>
      <p:sp>
        <p:nvSpPr>
          <p:cNvPr id="15" name="TextBox 15"/>
          <p:cNvSpPr txBox="1"/>
          <p:nvPr/>
        </p:nvSpPr>
        <p:spPr>
          <a:xfrm>
            <a:off x="571500" y="571500"/>
            <a:ext cx="6959575"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More squiggly career support</a:t>
            </a:r>
          </a:p>
        </p:txBody>
      </p:sp>
      <p:sp>
        <p:nvSpPr>
          <p:cNvPr id="16" name="TextBox 16"/>
          <p:cNvSpPr txBox="1"/>
          <p:nvPr/>
        </p:nvSpPr>
        <p:spPr>
          <a:xfrm>
            <a:off x="809316" y="2085975"/>
            <a:ext cx="6209064" cy="390508"/>
          </a:xfrm>
          <a:prstGeom prst="rect">
            <a:avLst/>
          </a:prstGeom>
        </p:spPr>
        <p:txBody>
          <a:bodyPr lIns="0" tIns="0" rIns="0" bIns="0" rtlCol="0" anchor="t">
            <a:spAutoFit/>
          </a:bodyPr>
          <a:lstStyle/>
          <a:p>
            <a:pPr algn="ctr">
              <a:lnSpc>
                <a:spcPts val="3120"/>
              </a:lnSpc>
              <a:spcBef>
                <a:spcPct val="0"/>
              </a:spcBef>
            </a:pPr>
            <a:r>
              <a:rPr lang="en-US" sz="2600" b="1" spc="-52" dirty="0">
                <a:solidFill>
                  <a:srgbClr val="FFFFFF"/>
                </a:solidFill>
                <a:latin typeface="Cerebri Bold"/>
                <a:ea typeface="Cerebri Bold"/>
                <a:cs typeface="Cerebri Bold"/>
                <a:sym typeface="Cerebri Bold"/>
              </a:rPr>
              <a:t>Newsletter</a:t>
            </a:r>
          </a:p>
        </p:txBody>
      </p:sp>
      <p:sp>
        <p:nvSpPr>
          <p:cNvPr id="17" name="TextBox 17"/>
          <p:cNvSpPr txBox="1"/>
          <p:nvPr/>
        </p:nvSpPr>
        <p:spPr>
          <a:xfrm>
            <a:off x="7632152" y="2085975"/>
            <a:ext cx="4645261" cy="397545"/>
          </a:xfrm>
          <a:prstGeom prst="rect">
            <a:avLst/>
          </a:prstGeom>
        </p:spPr>
        <p:txBody>
          <a:bodyPr lIns="0" tIns="0" rIns="0" bIns="0" rtlCol="0" anchor="t">
            <a:spAutoFit/>
          </a:bodyPr>
          <a:lstStyle/>
          <a:p>
            <a:pPr algn="ctr">
              <a:lnSpc>
                <a:spcPts val="3120"/>
              </a:lnSpc>
              <a:spcBef>
                <a:spcPct val="0"/>
              </a:spcBef>
            </a:pPr>
            <a:r>
              <a:rPr lang="en-US" sz="2600" b="1" spc="-52" dirty="0">
                <a:solidFill>
                  <a:srgbClr val="FFFFFF"/>
                </a:solidFill>
                <a:latin typeface="Cerebri Bold"/>
                <a:sym typeface="Cerebri Bold"/>
              </a:rPr>
              <a:t>Podcasts</a:t>
            </a:r>
          </a:p>
        </p:txBody>
      </p:sp>
      <p:sp>
        <p:nvSpPr>
          <p:cNvPr id="18" name="TextBox 18"/>
          <p:cNvSpPr txBox="1"/>
          <p:nvPr/>
        </p:nvSpPr>
        <p:spPr>
          <a:xfrm>
            <a:off x="12887014" y="2085975"/>
            <a:ext cx="4587498" cy="390508"/>
          </a:xfrm>
          <a:prstGeom prst="rect">
            <a:avLst/>
          </a:prstGeom>
        </p:spPr>
        <p:txBody>
          <a:bodyPr lIns="0" tIns="0" rIns="0" bIns="0" rtlCol="0" anchor="t">
            <a:spAutoFit/>
          </a:bodyPr>
          <a:lstStyle/>
          <a:p>
            <a:pPr algn="ctr">
              <a:lnSpc>
                <a:spcPts val="3120"/>
              </a:lnSpc>
              <a:spcBef>
                <a:spcPct val="0"/>
              </a:spcBef>
            </a:pPr>
            <a:r>
              <a:rPr lang="en-US" sz="2600" b="1" spc="-52">
                <a:solidFill>
                  <a:srgbClr val="FFFFFF"/>
                </a:solidFill>
                <a:latin typeface="Cerebri Bold"/>
                <a:ea typeface="Cerebri Bold"/>
                <a:cs typeface="Cerebri Bold"/>
                <a:sym typeface="Cerebri Bold"/>
              </a:rPr>
              <a:t>Books</a:t>
            </a:r>
          </a:p>
        </p:txBody>
      </p:sp>
      <p:sp>
        <p:nvSpPr>
          <p:cNvPr id="20" name="TextBox 19">
            <a:extLst>
              <a:ext uri="{FF2B5EF4-FFF2-40B4-BE49-F238E27FC236}">
                <a16:creationId xmlns:a16="http://schemas.microsoft.com/office/drawing/2014/main" id="{06D3F44D-C97B-E0D6-982A-E347A85D1A16}"/>
              </a:ext>
            </a:extLst>
          </p:cNvPr>
          <p:cNvSpPr txBox="1"/>
          <p:nvPr/>
        </p:nvSpPr>
        <p:spPr>
          <a:xfrm>
            <a:off x="1143001" y="4991100"/>
            <a:ext cx="5534108" cy="4339650"/>
          </a:xfrm>
          <a:prstGeom prst="rect">
            <a:avLst/>
          </a:prstGeom>
          <a:noFill/>
        </p:spPr>
        <p:txBody>
          <a:bodyPr wrap="square" rtlCol="0">
            <a:spAutoFit/>
          </a:bodyPr>
          <a:lstStyle/>
          <a:p>
            <a:r>
              <a:rPr lang="en-US" b="1" spc="-95" dirty="0">
                <a:solidFill>
                  <a:srgbClr val="00CEB8"/>
                </a:solidFill>
                <a:latin typeface="Cerebri Bold"/>
              </a:rPr>
              <a:t>How to manage future career fear, learn from mistakes and find the squiggly support you need.</a:t>
            </a:r>
          </a:p>
          <a:p>
            <a:endParaRPr lang="en-US" sz="1600" spc="-78" dirty="0">
              <a:solidFill>
                <a:srgbClr val="2B187D"/>
              </a:solidFill>
              <a:latin typeface="Cerebri"/>
            </a:endParaRPr>
          </a:p>
          <a:p>
            <a:r>
              <a:rPr lang="en-US" sz="1600" spc="-78" dirty="0">
                <a:solidFill>
                  <a:srgbClr val="2B187D"/>
                </a:solidFill>
                <a:latin typeface="Cerebri"/>
              </a:rPr>
              <a:t>This week is ‘Learning at Work Week’. Sometimes it feels like there is a week or a day everything (did you miss last week’s Lost Sock Day…I’m not joking, it’s a thing!) Anyway, we think having a week dedicated to learning at work is useful. If we don’t learn at work, we risk getting left behind with our development and that’s not going to help anyone succeed in their Squiggly Career. </a:t>
            </a:r>
          </a:p>
          <a:p>
            <a:endParaRPr lang="en-US" sz="1600" spc="-78" dirty="0">
              <a:solidFill>
                <a:srgbClr val="2B187D"/>
              </a:solidFill>
              <a:latin typeface="Cerebri"/>
            </a:endParaRPr>
          </a:p>
          <a:p>
            <a:r>
              <a:rPr lang="en-US" sz="1600" spc="-78" dirty="0">
                <a:solidFill>
                  <a:srgbClr val="2B187D"/>
                </a:solidFill>
                <a:latin typeface="Cerebri"/>
              </a:rPr>
              <a:t>Time remains one of the biggest challenges and unfortunately we can’t magic up more. What we can do is make sure that when we learn, our insights are more likely to last. One of the most effective ways to achieve that is to learn with others. We’ve got some good ideas for how to do this in this week’s podcast (fancy trying a game of ‘skills snap’ in your next team meeting?) and we’ve got some events coming up which will help you learn too.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txBody>
          <a:bodyPr/>
          <a:lstStyle/>
          <a:p>
            <a:endParaRPr lang="en-US"/>
          </a:p>
        </p:txBody>
      </p:sp>
      <p:grpSp>
        <p:nvGrpSpPr>
          <p:cNvPr id="3" name="Group 3"/>
          <p:cNvGrpSpPr/>
          <p:nvPr/>
        </p:nvGrpSpPr>
        <p:grpSpPr>
          <a:xfrm>
            <a:off x="1047199" y="1191716"/>
            <a:ext cx="8601626" cy="8527858"/>
            <a:chOff x="0" y="0"/>
            <a:chExt cx="11468834" cy="11370478"/>
          </a:xfrm>
        </p:grpSpPr>
        <p:grpSp>
          <p:nvGrpSpPr>
            <p:cNvPr id="4" name="Group 4"/>
            <p:cNvGrpSpPr/>
            <p:nvPr/>
          </p:nvGrpSpPr>
          <p:grpSpPr>
            <a:xfrm>
              <a:off x="853826" y="964325"/>
              <a:ext cx="4999398" cy="7621706"/>
              <a:chOff x="0" y="0"/>
              <a:chExt cx="6680200" cy="10184130"/>
            </a:xfrm>
          </p:grpSpPr>
          <p:sp>
            <p:nvSpPr>
              <p:cNvPr id="5" name="Freeform 5"/>
              <p:cNvSpPr/>
              <p:nvPr/>
            </p:nvSpPr>
            <p:spPr>
              <a:xfrm>
                <a:off x="50800" y="50800"/>
                <a:ext cx="6723380" cy="10083800"/>
              </a:xfrm>
              <a:custGeom>
                <a:avLst/>
                <a:gdLst/>
                <a:ahLst/>
                <a:cxnLst/>
                <a:rect l="l" t="t" r="r" b="b"/>
                <a:pathLst>
                  <a:path w="6723380" h="10083800">
                    <a:moveTo>
                      <a:pt x="0" y="5861050"/>
                    </a:moveTo>
                    <a:cubicBezTo>
                      <a:pt x="76200" y="5146040"/>
                      <a:pt x="86360" y="5138420"/>
                      <a:pt x="87630" y="5099050"/>
                    </a:cubicBezTo>
                    <a:cubicBezTo>
                      <a:pt x="90170" y="5033010"/>
                      <a:pt x="48260" y="4939030"/>
                      <a:pt x="46990" y="4828540"/>
                    </a:cubicBezTo>
                    <a:cubicBezTo>
                      <a:pt x="43180" y="4650740"/>
                      <a:pt x="64770" y="4361180"/>
                      <a:pt x="123190" y="4141470"/>
                    </a:cubicBezTo>
                    <a:cubicBezTo>
                      <a:pt x="181610" y="3923030"/>
                      <a:pt x="280670" y="3605530"/>
                      <a:pt x="394970" y="3515360"/>
                    </a:cubicBezTo>
                    <a:cubicBezTo>
                      <a:pt x="459740" y="3464560"/>
                      <a:pt x="563880" y="3519170"/>
                      <a:pt x="614680" y="3479800"/>
                    </a:cubicBezTo>
                    <a:cubicBezTo>
                      <a:pt x="665480" y="3441700"/>
                      <a:pt x="668020" y="3369310"/>
                      <a:pt x="704850" y="3286760"/>
                    </a:cubicBezTo>
                    <a:cubicBezTo>
                      <a:pt x="765810" y="3144520"/>
                      <a:pt x="859790" y="2890520"/>
                      <a:pt x="943610" y="2693670"/>
                    </a:cubicBezTo>
                    <a:cubicBezTo>
                      <a:pt x="1026160" y="2495550"/>
                      <a:pt x="1096010" y="2287270"/>
                      <a:pt x="1203960" y="2101850"/>
                    </a:cubicBezTo>
                    <a:cubicBezTo>
                      <a:pt x="1313180" y="1916430"/>
                      <a:pt x="1446530" y="1736090"/>
                      <a:pt x="1596390" y="1582420"/>
                    </a:cubicBezTo>
                    <a:cubicBezTo>
                      <a:pt x="1743710" y="1431290"/>
                      <a:pt x="1922780" y="1309370"/>
                      <a:pt x="2095500" y="1187450"/>
                    </a:cubicBezTo>
                    <a:cubicBezTo>
                      <a:pt x="2268220" y="1065530"/>
                      <a:pt x="2451100" y="960120"/>
                      <a:pt x="2635250" y="850900"/>
                    </a:cubicBezTo>
                    <a:cubicBezTo>
                      <a:pt x="2821940" y="741680"/>
                      <a:pt x="3013710" y="631190"/>
                      <a:pt x="3211830" y="533400"/>
                    </a:cubicBezTo>
                    <a:cubicBezTo>
                      <a:pt x="3409950" y="436880"/>
                      <a:pt x="3606800" y="345440"/>
                      <a:pt x="3821430" y="269240"/>
                    </a:cubicBezTo>
                    <a:cubicBezTo>
                      <a:pt x="4050030" y="187960"/>
                      <a:pt x="4530090" y="68580"/>
                      <a:pt x="4546600" y="64770"/>
                    </a:cubicBezTo>
                    <a:cubicBezTo>
                      <a:pt x="4546600" y="64770"/>
                      <a:pt x="4546600" y="64770"/>
                      <a:pt x="4547870" y="64770"/>
                    </a:cubicBezTo>
                    <a:cubicBezTo>
                      <a:pt x="4552950" y="64770"/>
                      <a:pt x="4591050" y="46990"/>
                      <a:pt x="4632960" y="39370"/>
                    </a:cubicBezTo>
                    <a:cubicBezTo>
                      <a:pt x="4737100" y="20320"/>
                      <a:pt x="5186680" y="0"/>
                      <a:pt x="5193030" y="0"/>
                    </a:cubicBezTo>
                    <a:cubicBezTo>
                      <a:pt x="5194300" y="0"/>
                      <a:pt x="5243830" y="5080"/>
                      <a:pt x="5269230" y="8890"/>
                    </a:cubicBezTo>
                    <a:cubicBezTo>
                      <a:pt x="5294630" y="11430"/>
                      <a:pt x="5344160" y="17780"/>
                      <a:pt x="5345430" y="17780"/>
                    </a:cubicBezTo>
                    <a:cubicBezTo>
                      <a:pt x="5346700" y="17780"/>
                      <a:pt x="5392420" y="35560"/>
                      <a:pt x="5416550" y="45720"/>
                    </a:cubicBezTo>
                    <a:cubicBezTo>
                      <a:pt x="5440680" y="54610"/>
                      <a:pt x="5487670" y="72390"/>
                      <a:pt x="5487670" y="72390"/>
                    </a:cubicBezTo>
                    <a:cubicBezTo>
                      <a:pt x="5488940" y="72390"/>
                      <a:pt x="5530850" y="101600"/>
                      <a:pt x="5551170" y="115570"/>
                    </a:cubicBezTo>
                    <a:cubicBezTo>
                      <a:pt x="5572760" y="130810"/>
                      <a:pt x="5613400" y="158750"/>
                      <a:pt x="5614670" y="158750"/>
                    </a:cubicBezTo>
                    <a:cubicBezTo>
                      <a:pt x="5614670" y="160020"/>
                      <a:pt x="5647690" y="196850"/>
                      <a:pt x="5665470" y="215900"/>
                    </a:cubicBezTo>
                    <a:cubicBezTo>
                      <a:pt x="5681980" y="236220"/>
                      <a:pt x="5715000" y="273050"/>
                      <a:pt x="5716270" y="274320"/>
                    </a:cubicBezTo>
                    <a:cubicBezTo>
                      <a:pt x="5716270" y="274320"/>
                      <a:pt x="5739130" y="318770"/>
                      <a:pt x="5751830" y="341630"/>
                    </a:cubicBezTo>
                    <a:cubicBezTo>
                      <a:pt x="5763260" y="364490"/>
                      <a:pt x="5786120" y="408940"/>
                      <a:pt x="5787390" y="408940"/>
                    </a:cubicBezTo>
                    <a:cubicBezTo>
                      <a:pt x="5787390" y="410210"/>
                      <a:pt x="5798820" y="458470"/>
                      <a:pt x="5805170" y="483870"/>
                    </a:cubicBezTo>
                    <a:cubicBezTo>
                      <a:pt x="5811520" y="508000"/>
                      <a:pt x="5822950" y="557530"/>
                      <a:pt x="5822950" y="557530"/>
                    </a:cubicBezTo>
                    <a:cubicBezTo>
                      <a:pt x="5824220" y="558800"/>
                      <a:pt x="5822950" y="609600"/>
                      <a:pt x="5822950" y="635000"/>
                    </a:cubicBezTo>
                    <a:cubicBezTo>
                      <a:pt x="5822950" y="660400"/>
                      <a:pt x="5824220" y="709930"/>
                      <a:pt x="5822950" y="711200"/>
                    </a:cubicBezTo>
                    <a:cubicBezTo>
                      <a:pt x="5822950" y="712470"/>
                      <a:pt x="5808980" y="772160"/>
                      <a:pt x="5805170" y="784860"/>
                    </a:cubicBezTo>
                    <a:cubicBezTo>
                      <a:pt x="5803900" y="789940"/>
                      <a:pt x="5801360" y="793750"/>
                      <a:pt x="5802630" y="795020"/>
                    </a:cubicBezTo>
                    <a:cubicBezTo>
                      <a:pt x="5806440" y="797560"/>
                      <a:pt x="5826760" y="774700"/>
                      <a:pt x="5854700" y="764540"/>
                    </a:cubicBezTo>
                    <a:cubicBezTo>
                      <a:pt x="5952490" y="734060"/>
                      <a:pt x="6412230" y="584200"/>
                      <a:pt x="6545580" y="704850"/>
                    </a:cubicBezTo>
                    <a:cubicBezTo>
                      <a:pt x="6723380" y="862330"/>
                      <a:pt x="6709410" y="1633220"/>
                      <a:pt x="6577330" y="1906270"/>
                    </a:cubicBezTo>
                    <a:cubicBezTo>
                      <a:pt x="6479540" y="2109470"/>
                      <a:pt x="6228080" y="2157730"/>
                      <a:pt x="6051550" y="2303780"/>
                    </a:cubicBezTo>
                    <a:cubicBezTo>
                      <a:pt x="5858510" y="2462530"/>
                      <a:pt x="5642610" y="2651760"/>
                      <a:pt x="5468620" y="2828290"/>
                    </a:cubicBezTo>
                    <a:cubicBezTo>
                      <a:pt x="5311140" y="2988310"/>
                      <a:pt x="5130800" y="3201670"/>
                      <a:pt x="5048250" y="3310890"/>
                    </a:cubicBezTo>
                    <a:cubicBezTo>
                      <a:pt x="5007610" y="3362960"/>
                      <a:pt x="4956810" y="3418840"/>
                      <a:pt x="4966970" y="3431540"/>
                    </a:cubicBezTo>
                    <a:cubicBezTo>
                      <a:pt x="4977130" y="3444240"/>
                      <a:pt x="5054600" y="3394710"/>
                      <a:pt x="5119370" y="3375660"/>
                    </a:cubicBezTo>
                    <a:cubicBezTo>
                      <a:pt x="5226050" y="3345180"/>
                      <a:pt x="5447030" y="3300730"/>
                      <a:pt x="5554980" y="3285490"/>
                    </a:cubicBezTo>
                    <a:cubicBezTo>
                      <a:pt x="5618480" y="3275330"/>
                      <a:pt x="5656580" y="3270250"/>
                      <a:pt x="5707380" y="3272790"/>
                    </a:cubicBezTo>
                    <a:cubicBezTo>
                      <a:pt x="5758180" y="3274060"/>
                      <a:pt x="5810250" y="3282950"/>
                      <a:pt x="5858510" y="3296920"/>
                    </a:cubicBezTo>
                    <a:cubicBezTo>
                      <a:pt x="5908040" y="3309620"/>
                      <a:pt x="5956300" y="3331210"/>
                      <a:pt x="5999480" y="3355340"/>
                    </a:cubicBezTo>
                    <a:cubicBezTo>
                      <a:pt x="6043930" y="3380740"/>
                      <a:pt x="6085840" y="3412490"/>
                      <a:pt x="6122670" y="3446780"/>
                    </a:cubicBezTo>
                    <a:cubicBezTo>
                      <a:pt x="6159500" y="3482340"/>
                      <a:pt x="6192520" y="3522980"/>
                      <a:pt x="6220460" y="3564890"/>
                    </a:cubicBezTo>
                    <a:cubicBezTo>
                      <a:pt x="6247130" y="3608070"/>
                      <a:pt x="6269990" y="3655060"/>
                      <a:pt x="6286500" y="3703320"/>
                    </a:cubicBezTo>
                    <a:cubicBezTo>
                      <a:pt x="6301740" y="3751580"/>
                      <a:pt x="6313170" y="3802380"/>
                      <a:pt x="6316980" y="3853180"/>
                    </a:cubicBezTo>
                    <a:cubicBezTo>
                      <a:pt x="6320790" y="3903980"/>
                      <a:pt x="6319520" y="3956050"/>
                      <a:pt x="6311900" y="4006850"/>
                    </a:cubicBezTo>
                    <a:cubicBezTo>
                      <a:pt x="6303010" y="4056380"/>
                      <a:pt x="6289040" y="4107180"/>
                      <a:pt x="6269990" y="4154170"/>
                    </a:cubicBezTo>
                    <a:cubicBezTo>
                      <a:pt x="6249670" y="4199890"/>
                      <a:pt x="6224270" y="4245610"/>
                      <a:pt x="6193790" y="4286250"/>
                    </a:cubicBezTo>
                    <a:cubicBezTo>
                      <a:pt x="6163310" y="4326890"/>
                      <a:pt x="6126480" y="4364990"/>
                      <a:pt x="6088380" y="4396740"/>
                    </a:cubicBezTo>
                    <a:cubicBezTo>
                      <a:pt x="6049010" y="4429760"/>
                      <a:pt x="6004560" y="4457700"/>
                      <a:pt x="5958840" y="4479290"/>
                    </a:cubicBezTo>
                    <a:cubicBezTo>
                      <a:pt x="5913120" y="4500880"/>
                      <a:pt x="5814060" y="4528820"/>
                      <a:pt x="5814060" y="4528820"/>
                    </a:cubicBezTo>
                    <a:cubicBezTo>
                      <a:pt x="5814060" y="4528820"/>
                      <a:pt x="5533390" y="4560570"/>
                      <a:pt x="5378450" y="4618990"/>
                    </a:cubicBezTo>
                    <a:cubicBezTo>
                      <a:pt x="5179060" y="4695190"/>
                      <a:pt x="4916170" y="4841240"/>
                      <a:pt x="4733290" y="4989830"/>
                    </a:cubicBezTo>
                    <a:cubicBezTo>
                      <a:pt x="4563110" y="5128260"/>
                      <a:pt x="4443730" y="5300980"/>
                      <a:pt x="4305300" y="5467350"/>
                    </a:cubicBezTo>
                    <a:cubicBezTo>
                      <a:pt x="4164330" y="5637530"/>
                      <a:pt x="4094480" y="5909310"/>
                      <a:pt x="3898900" y="6002020"/>
                    </a:cubicBezTo>
                    <a:cubicBezTo>
                      <a:pt x="3661410" y="6113780"/>
                      <a:pt x="3084830" y="6102350"/>
                      <a:pt x="2923540" y="5967730"/>
                    </a:cubicBezTo>
                    <a:cubicBezTo>
                      <a:pt x="2811780" y="5875020"/>
                      <a:pt x="2880360" y="5523230"/>
                      <a:pt x="2823210" y="5514340"/>
                    </a:cubicBezTo>
                    <a:cubicBezTo>
                      <a:pt x="2760980" y="5504180"/>
                      <a:pt x="2642870" y="5821680"/>
                      <a:pt x="2550160" y="5994400"/>
                    </a:cubicBezTo>
                    <a:cubicBezTo>
                      <a:pt x="2447290" y="6187440"/>
                      <a:pt x="2354580" y="6410960"/>
                      <a:pt x="2237740" y="6620510"/>
                    </a:cubicBezTo>
                    <a:cubicBezTo>
                      <a:pt x="2115820" y="6842760"/>
                      <a:pt x="1913890" y="7252970"/>
                      <a:pt x="1830070" y="7289800"/>
                    </a:cubicBezTo>
                    <a:cubicBezTo>
                      <a:pt x="1807210" y="7299960"/>
                      <a:pt x="1779270" y="7270750"/>
                      <a:pt x="1774190" y="7279640"/>
                    </a:cubicBezTo>
                    <a:cubicBezTo>
                      <a:pt x="1753870" y="7310120"/>
                      <a:pt x="2011680" y="7633970"/>
                      <a:pt x="2150110" y="7797800"/>
                    </a:cubicBezTo>
                    <a:cubicBezTo>
                      <a:pt x="2288540" y="7961630"/>
                      <a:pt x="2444750" y="8117840"/>
                      <a:pt x="2607310" y="8262620"/>
                    </a:cubicBezTo>
                    <a:cubicBezTo>
                      <a:pt x="2768600" y="8408670"/>
                      <a:pt x="2928620" y="8586470"/>
                      <a:pt x="3120390" y="8670290"/>
                    </a:cubicBezTo>
                    <a:cubicBezTo>
                      <a:pt x="3309620" y="8752840"/>
                      <a:pt x="3535680" y="8746490"/>
                      <a:pt x="3749040" y="8768080"/>
                    </a:cubicBezTo>
                    <a:cubicBezTo>
                      <a:pt x="3968750" y="8789670"/>
                      <a:pt x="4196080" y="8790940"/>
                      <a:pt x="4419600" y="8798560"/>
                    </a:cubicBezTo>
                    <a:cubicBezTo>
                      <a:pt x="4643120" y="8806180"/>
                      <a:pt x="4897120" y="8808720"/>
                      <a:pt x="5088890" y="8811260"/>
                    </a:cubicBezTo>
                    <a:cubicBezTo>
                      <a:pt x="5232400" y="8812530"/>
                      <a:pt x="5392420" y="8804910"/>
                      <a:pt x="5467350" y="8811260"/>
                    </a:cubicBezTo>
                    <a:cubicBezTo>
                      <a:pt x="5499100" y="8813800"/>
                      <a:pt x="5513070" y="8820150"/>
                      <a:pt x="5534660" y="8822690"/>
                    </a:cubicBezTo>
                    <a:cubicBezTo>
                      <a:pt x="5557520" y="8825230"/>
                      <a:pt x="5585460" y="8821420"/>
                      <a:pt x="5604510" y="8826500"/>
                    </a:cubicBezTo>
                    <a:cubicBezTo>
                      <a:pt x="5617210" y="8829040"/>
                      <a:pt x="5624830" y="8835390"/>
                      <a:pt x="5636260" y="8839200"/>
                    </a:cubicBezTo>
                    <a:cubicBezTo>
                      <a:pt x="5647690" y="8841740"/>
                      <a:pt x="5657850" y="8840470"/>
                      <a:pt x="5670550" y="8844280"/>
                    </a:cubicBezTo>
                    <a:cubicBezTo>
                      <a:pt x="5688330" y="8850630"/>
                      <a:pt x="5709920" y="8867140"/>
                      <a:pt x="5731510" y="8876030"/>
                    </a:cubicBezTo>
                    <a:cubicBezTo>
                      <a:pt x="5751830" y="8886190"/>
                      <a:pt x="5778500" y="8892540"/>
                      <a:pt x="5795010" y="8901430"/>
                    </a:cubicBezTo>
                    <a:cubicBezTo>
                      <a:pt x="5806440" y="8909050"/>
                      <a:pt x="5811520" y="8917940"/>
                      <a:pt x="5821680" y="8924290"/>
                    </a:cubicBezTo>
                    <a:cubicBezTo>
                      <a:pt x="5830570" y="8930640"/>
                      <a:pt x="5840730" y="8931910"/>
                      <a:pt x="5852160" y="8940800"/>
                    </a:cubicBezTo>
                    <a:cubicBezTo>
                      <a:pt x="5866130" y="8952230"/>
                      <a:pt x="5882640" y="8975090"/>
                      <a:pt x="5899150" y="8990330"/>
                    </a:cubicBezTo>
                    <a:cubicBezTo>
                      <a:pt x="5915660" y="9006840"/>
                      <a:pt x="5939790" y="9020810"/>
                      <a:pt x="5951220" y="9034780"/>
                    </a:cubicBezTo>
                    <a:cubicBezTo>
                      <a:pt x="5960110" y="9044940"/>
                      <a:pt x="5962650" y="9055100"/>
                      <a:pt x="5969000" y="9065260"/>
                    </a:cubicBezTo>
                    <a:cubicBezTo>
                      <a:pt x="5976620" y="9074150"/>
                      <a:pt x="5985510" y="9079230"/>
                      <a:pt x="5993130" y="9089390"/>
                    </a:cubicBezTo>
                    <a:cubicBezTo>
                      <a:pt x="6003290" y="9105900"/>
                      <a:pt x="6010910" y="9132570"/>
                      <a:pt x="6022340" y="9151620"/>
                    </a:cubicBezTo>
                    <a:cubicBezTo>
                      <a:pt x="6032500" y="9171940"/>
                      <a:pt x="6050280" y="9193530"/>
                      <a:pt x="6057900" y="9211310"/>
                    </a:cubicBezTo>
                    <a:cubicBezTo>
                      <a:pt x="6061710" y="9224010"/>
                      <a:pt x="6061710" y="9234170"/>
                      <a:pt x="6064250" y="9244330"/>
                    </a:cubicBezTo>
                    <a:cubicBezTo>
                      <a:pt x="6068060" y="9255760"/>
                      <a:pt x="6075680" y="9263380"/>
                      <a:pt x="6079490" y="9276080"/>
                    </a:cubicBezTo>
                    <a:cubicBezTo>
                      <a:pt x="6084570" y="9293860"/>
                      <a:pt x="6083300" y="9321800"/>
                      <a:pt x="6087110" y="9344660"/>
                    </a:cubicBezTo>
                    <a:cubicBezTo>
                      <a:pt x="6090920" y="9367520"/>
                      <a:pt x="6099810" y="9392920"/>
                      <a:pt x="6101080" y="9411970"/>
                    </a:cubicBezTo>
                    <a:cubicBezTo>
                      <a:pt x="6102350" y="9424670"/>
                      <a:pt x="6097270" y="9434830"/>
                      <a:pt x="6097270" y="9446260"/>
                    </a:cubicBezTo>
                    <a:cubicBezTo>
                      <a:pt x="6097270" y="9457690"/>
                      <a:pt x="6102350" y="9467850"/>
                      <a:pt x="6101080" y="9480550"/>
                    </a:cubicBezTo>
                    <a:cubicBezTo>
                      <a:pt x="6099810" y="9499600"/>
                      <a:pt x="6090920" y="9525000"/>
                      <a:pt x="6087110" y="9547860"/>
                    </a:cubicBezTo>
                    <a:cubicBezTo>
                      <a:pt x="6083300" y="9570720"/>
                      <a:pt x="6084570" y="9598660"/>
                      <a:pt x="6079490" y="9616440"/>
                    </a:cubicBezTo>
                    <a:cubicBezTo>
                      <a:pt x="6075680" y="9629140"/>
                      <a:pt x="6068060" y="9636760"/>
                      <a:pt x="6064250" y="9646920"/>
                    </a:cubicBezTo>
                    <a:cubicBezTo>
                      <a:pt x="6060440" y="9658350"/>
                      <a:pt x="6061710" y="9668510"/>
                      <a:pt x="6056630" y="9681210"/>
                    </a:cubicBezTo>
                    <a:cubicBezTo>
                      <a:pt x="6050280" y="9698990"/>
                      <a:pt x="6032500" y="9719310"/>
                      <a:pt x="6022340" y="9739630"/>
                    </a:cubicBezTo>
                    <a:cubicBezTo>
                      <a:pt x="6010910" y="9759950"/>
                      <a:pt x="6003290" y="9786620"/>
                      <a:pt x="5993130" y="9803130"/>
                    </a:cubicBezTo>
                    <a:cubicBezTo>
                      <a:pt x="5985510" y="9813290"/>
                      <a:pt x="5976620" y="9818370"/>
                      <a:pt x="5969000" y="9827260"/>
                    </a:cubicBezTo>
                    <a:cubicBezTo>
                      <a:pt x="5962650" y="9836150"/>
                      <a:pt x="5960110" y="9847580"/>
                      <a:pt x="5951220" y="9857740"/>
                    </a:cubicBezTo>
                    <a:cubicBezTo>
                      <a:pt x="5939790" y="9871710"/>
                      <a:pt x="5915660" y="9885680"/>
                      <a:pt x="5899150" y="9902190"/>
                    </a:cubicBezTo>
                    <a:cubicBezTo>
                      <a:pt x="5882640" y="9917430"/>
                      <a:pt x="5866130" y="9940290"/>
                      <a:pt x="5850890" y="9951720"/>
                    </a:cubicBezTo>
                    <a:cubicBezTo>
                      <a:pt x="5840730" y="9959340"/>
                      <a:pt x="5830570" y="9961880"/>
                      <a:pt x="5820410" y="9968230"/>
                    </a:cubicBezTo>
                    <a:cubicBezTo>
                      <a:pt x="5811520" y="9974580"/>
                      <a:pt x="5806440" y="9983470"/>
                      <a:pt x="5795010" y="9989820"/>
                    </a:cubicBezTo>
                    <a:cubicBezTo>
                      <a:pt x="5778500" y="9999980"/>
                      <a:pt x="5751830" y="10006330"/>
                      <a:pt x="5730240" y="10015220"/>
                    </a:cubicBezTo>
                    <a:cubicBezTo>
                      <a:pt x="5709920" y="10025380"/>
                      <a:pt x="5688330" y="10041890"/>
                      <a:pt x="5670550" y="10048240"/>
                    </a:cubicBezTo>
                    <a:cubicBezTo>
                      <a:pt x="5657850" y="10052050"/>
                      <a:pt x="5646420" y="10050780"/>
                      <a:pt x="5636260" y="10053320"/>
                    </a:cubicBezTo>
                    <a:cubicBezTo>
                      <a:pt x="5624830" y="10057130"/>
                      <a:pt x="5617210" y="10063480"/>
                      <a:pt x="5603240" y="10066020"/>
                    </a:cubicBezTo>
                    <a:cubicBezTo>
                      <a:pt x="5585460" y="10069830"/>
                      <a:pt x="5557520" y="10067290"/>
                      <a:pt x="5534660" y="10069830"/>
                    </a:cubicBezTo>
                    <a:cubicBezTo>
                      <a:pt x="5511800" y="10072370"/>
                      <a:pt x="5467350" y="10081260"/>
                      <a:pt x="5467350" y="10081260"/>
                    </a:cubicBezTo>
                    <a:cubicBezTo>
                      <a:pt x="5467350" y="10081260"/>
                      <a:pt x="5120640" y="10083800"/>
                      <a:pt x="4933950" y="10081260"/>
                    </a:cubicBezTo>
                    <a:cubicBezTo>
                      <a:pt x="4724400" y="10078720"/>
                      <a:pt x="4489450" y="10072370"/>
                      <a:pt x="4271010" y="10064750"/>
                    </a:cubicBezTo>
                    <a:cubicBezTo>
                      <a:pt x="4056380" y="10055860"/>
                      <a:pt x="3846830" y="10052050"/>
                      <a:pt x="3634740" y="10033000"/>
                    </a:cubicBezTo>
                    <a:cubicBezTo>
                      <a:pt x="3420110" y="10013950"/>
                      <a:pt x="3200400" y="10005060"/>
                      <a:pt x="2989580" y="9951720"/>
                    </a:cubicBezTo>
                    <a:cubicBezTo>
                      <a:pt x="2773680" y="9897110"/>
                      <a:pt x="2545080" y="9818370"/>
                      <a:pt x="2353310" y="9706610"/>
                    </a:cubicBezTo>
                    <a:cubicBezTo>
                      <a:pt x="2165350" y="9596120"/>
                      <a:pt x="2014220" y="9436100"/>
                      <a:pt x="1847850" y="9288780"/>
                    </a:cubicBezTo>
                    <a:cubicBezTo>
                      <a:pt x="1675130" y="9133840"/>
                      <a:pt x="1493520" y="8968740"/>
                      <a:pt x="1337310" y="8796020"/>
                    </a:cubicBezTo>
                    <a:cubicBezTo>
                      <a:pt x="1186180" y="8630920"/>
                      <a:pt x="1050290" y="8456930"/>
                      <a:pt x="923290" y="8276590"/>
                    </a:cubicBezTo>
                    <a:cubicBezTo>
                      <a:pt x="798830" y="8097520"/>
                      <a:pt x="687070" y="7908290"/>
                      <a:pt x="581660" y="7719060"/>
                    </a:cubicBezTo>
                    <a:cubicBezTo>
                      <a:pt x="477520" y="7532370"/>
                      <a:pt x="383540" y="7345680"/>
                      <a:pt x="295910" y="7148830"/>
                    </a:cubicBezTo>
                    <a:cubicBezTo>
                      <a:pt x="207010" y="6948170"/>
                      <a:pt x="104140" y="6739890"/>
                      <a:pt x="54610" y="6525260"/>
                    </a:cubicBezTo>
                    <a:cubicBezTo>
                      <a:pt x="5080" y="6310630"/>
                      <a:pt x="0" y="5861050"/>
                      <a:pt x="0" y="5861050"/>
                    </a:cubicBezTo>
                    <a:moveTo>
                      <a:pt x="3426460" y="1978660"/>
                    </a:moveTo>
                    <a:cubicBezTo>
                      <a:pt x="3836670" y="2382520"/>
                      <a:pt x="4109720" y="1943100"/>
                      <a:pt x="4329430" y="1762760"/>
                    </a:cubicBezTo>
                    <a:cubicBezTo>
                      <a:pt x="4531360" y="1595120"/>
                      <a:pt x="4959350" y="1356360"/>
                      <a:pt x="4940300" y="1311910"/>
                    </a:cubicBezTo>
                    <a:cubicBezTo>
                      <a:pt x="4926330" y="1280160"/>
                      <a:pt x="4702810" y="1334770"/>
                      <a:pt x="4564380" y="1375410"/>
                    </a:cubicBezTo>
                    <a:cubicBezTo>
                      <a:pt x="4381500" y="1430020"/>
                      <a:pt x="4142740" y="1540510"/>
                      <a:pt x="3949700" y="1643380"/>
                    </a:cubicBezTo>
                    <a:cubicBezTo>
                      <a:pt x="3764280" y="1742440"/>
                      <a:pt x="3426460" y="1978660"/>
                      <a:pt x="3426460" y="1978660"/>
                    </a:cubicBezTo>
                  </a:path>
                </a:pathLst>
              </a:custGeom>
              <a:solidFill>
                <a:srgbClr val="FFEC00"/>
              </a:solidFill>
              <a:ln cap="sq">
                <a:noFill/>
                <a:prstDash val="solid"/>
                <a:miter/>
              </a:ln>
            </p:spPr>
            <p:txBody>
              <a:bodyPr/>
              <a:lstStyle/>
              <a:p>
                <a:endParaRPr lang="en-US"/>
              </a:p>
            </p:txBody>
          </p:sp>
        </p:grpSp>
        <p:grpSp>
          <p:nvGrpSpPr>
            <p:cNvPr id="6" name="Group 6"/>
            <p:cNvGrpSpPr/>
            <p:nvPr/>
          </p:nvGrpSpPr>
          <p:grpSpPr>
            <a:xfrm>
              <a:off x="1849904" y="1146812"/>
              <a:ext cx="8717581" cy="9038836"/>
              <a:chOff x="0" y="0"/>
              <a:chExt cx="11648440" cy="12077700"/>
            </a:xfrm>
          </p:grpSpPr>
          <p:sp>
            <p:nvSpPr>
              <p:cNvPr id="7" name="Freeform 7"/>
              <p:cNvSpPr/>
              <p:nvPr/>
            </p:nvSpPr>
            <p:spPr>
              <a:xfrm>
                <a:off x="50800" y="45720"/>
                <a:ext cx="11569700" cy="11986260"/>
              </a:xfrm>
              <a:custGeom>
                <a:avLst/>
                <a:gdLst/>
                <a:ahLst/>
                <a:cxnLst/>
                <a:rect l="l" t="t" r="r" b="b"/>
                <a:pathLst>
                  <a:path w="11569700" h="11986260">
                    <a:moveTo>
                      <a:pt x="0" y="6642100"/>
                    </a:moveTo>
                    <a:cubicBezTo>
                      <a:pt x="163830" y="5697220"/>
                      <a:pt x="299720" y="5469890"/>
                      <a:pt x="416560" y="5269230"/>
                    </a:cubicBezTo>
                    <a:cubicBezTo>
                      <a:pt x="521970" y="5086350"/>
                      <a:pt x="715010" y="4906010"/>
                      <a:pt x="759460" y="4767580"/>
                    </a:cubicBezTo>
                    <a:cubicBezTo>
                      <a:pt x="786130" y="4683760"/>
                      <a:pt x="756920" y="4643120"/>
                      <a:pt x="764540" y="4547870"/>
                    </a:cubicBezTo>
                    <a:cubicBezTo>
                      <a:pt x="777240" y="4363720"/>
                      <a:pt x="814070" y="4006850"/>
                      <a:pt x="861060" y="3750310"/>
                    </a:cubicBezTo>
                    <a:cubicBezTo>
                      <a:pt x="906780" y="3505200"/>
                      <a:pt x="965200" y="3272790"/>
                      <a:pt x="1035050" y="3040380"/>
                    </a:cubicBezTo>
                    <a:cubicBezTo>
                      <a:pt x="1104900" y="2809240"/>
                      <a:pt x="1177290" y="2594610"/>
                      <a:pt x="1278890" y="2362200"/>
                    </a:cubicBezTo>
                    <a:cubicBezTo>
                      <a:pt x="1394460" y="2099310"/>
                      <a:pt x="1548130" y="1798320"/>
                      <a:pt x="1705610" y="1546860"/>
                    </a:cubicBezTo>
                    <a:cubicBezTo>
                      <a:pt x="1854200" y="1309370"/>
                      <a:pt x="2019300" y="1085850"/>
                      <a:pt x="2192020" y="889000"/>
                    </a:cubicBezTo>
                    <a:cubicBezTo>
                      <a:pt x="2353310" y="704850"/>
                      <a:pt x="2523490" y="542290"/>
                      <a:pt x="2705100" y="393700"/>
                    </a:cubicBezTo>
                    <a:cubicBezTo>
                      <a:pt x="2882900" y="247650"/>
                      <a:pt x="3051810" y="8890"/>
                      <a:pt x="3266440" y="5080"/>
                    </a:cubicBezTo>
                    <a:cubicBezTo>
                      <a:pt x="3550920" y="0"/>
                      <a:pt x="4218940" y="477520"/>
                      <a:pt x="4265930" y="646430"/>
                    </a:cubicBezTo>
                    <a:cubicBezTo>
                      <a:pt x="4286250" y="716280"/>
                      <a:pt x="4150360" y="801370"/>
                      <a:pt x="4175760" y="834390"/>
                    </a:cubicBezTo>
                    <a:cubicBezTo>
                      <a:pt x="4222750" y="894080"/>
                      <a:pt x="4751070" y="623570"/>
                      <a:pt x="4900930" y="693420"/>
                    </a:cubicBezTo>
                    <a:cubicBezTo>
                      <a:pt x="5007610" y="742950"/>
                      <a:pt x="5039360" y="984250"/>
                      <a:pt x="5082540" y="1019810"/>
                    </a:cubicBezTo>
                    <a:cubicBezTo>
                      <a:pt x="5096510" y="1031240"/>
                      <a:pt x="5104130" y="1026160"/>
                      <a:pt x="5119370" y="1031240"/>
                    </a:cubicBezTo>
                    <a:cubicBezTo>
                      <a:pt x="5138420" y="1037590"/>
                      <a:pt x="5190490" y="1052830"/>
                      <a:pt x="5191760" y="1052830"/>
                    </a:cubicBezTo>
                    <a:cubicBezTo>
                      <a:pt x="5193030" y="1054100"/>
                      <a:pt x="5212080" y="1078230"/>
                      <a:pt x="5228590" y="1075690"/>
                    </a:cubicBezTo>
                    <a:cubicBezTo>
                      <a:pt x="5275580" y="1068070"/>
                      <a:pt x="5364480" y="895350"/>
                      <a:pt x="5468620" y="807720"/>
                    </a:cubicBezTo>
                    <a:cubicBezTo>
                      <a:pt x="5608320" y="688340"/>
                      <a:pt x="5824220" y="554990"/>
                      <a:pt x="6018530" y="457200"/>
                    </a:cubicBezTo>
                    <a:cubicBezTo>
                      <a:pt x="6217920" y="356870"/>
                      <a:pt x="6441440" y="266700"/>
                      <a:pt x="6652260" y="215900"/>
                    </a:cubicBezTo>
                    <a:cubicBezTo>
                      <a:pt x="6847840" y="167640"/>
                      <a:pt x="7085330" y="191770"/>
                      <a:pt x="7236460" y="147320"/>
                    </a:cubicBezTo>
                    <a:cubicBezTo>
                      <a:pt x="7340600" y="115570"/>
                      <a:pt x="7420610" y="11430"/>
                      <a:pt x="7487920" y="21590"/>
                    </a:cubicBezTo>
                    <a:cubicBezTo>
                      <a:pt x="7542530" y="30480"/>
                      <a:pt x="7556500" y="124460"/>
                      <a:pt x="7620000" y="154940"/>
                    </a:cubicBezTo>
                    <a:cubicBezTo>
                      <a:pt x="7717790" y="200660"/>
                      <a:pt x="7894320" y="167640"/>
                      <a:pt x="8049260" y="198120"/>
                    </a:cubicBezTo>
                    <a:cubicBezTo>
                      <a:pt x="8242300" y="236220"/>
                      <a:pt x="8479790" y="306070"/>
                      <a:pt x="8686800" y="386080"/>
                    </a:cubicBezTo>
                    <a:cubicBezTo>
                      <a:pt x="8897620" y="468630"/>
                      <a:pt x="9112250" y="567690"/>
                      <a:pt x="9301480" y="689610"/>
                    </a:cubicBezTo>
                    <a:cubicBezTo>
                      <a:pt x="9484360" y="806450"/>
                      <a:pt x="9650730" y="947420"/>
                      <a:pt x="9805670" y="1099820"/>
                    </a:cubicBezTo>
                    <a:cubicBezTo>
                      <a:pt x="9961880" y="1254760"/>
                      <a:pt x="10160000" y="1504950"/>
                      <a:pt x="10233660" y="1611630"/>
                    </a:cubicBezTo>
                    <a:cubicBezTo>
                      <a:pt x="10264140" y="1654810"/>
                      <a:pt x="10253980" y="1672590"/>
                      <a:pt x="10290810" y="1709420"/>
                    </a:cubicBezTo>
                    <a:cubicBezTo>
                      <a:pt x="10377170" y="1800860"/>
                      <a:pt x="10680700" y="1915160"/>
                      <a:pt x="10852150" y="2066290"/>
                    </a:cubicBezTo>
                    <a:cubicBezTo>
                      <a:pt x="11040110" y="2231390"/>
                      <a:pt x="11240770" y="2462530"/>
                      <a:pt x="11357610" y="2678430"/>
                    </a:cubicBezTo>
                    <a:cubicBezTo>
                      <a:pt x="11461750" y="2871470"/>
                      <a:pt x="11523980" y="3073400"/>
                      <a:pt x="11545570" y="3288030"/>
                    </a:cubicBezTo>
                    <a:cubicBezTo>
                      <a:pt x="11569700" y="3517900"/>
                      <a:pt x="11529060" y="3879850"/>
                      <a:pt x="11478260" y="4015740"/>
                    </a:cubicBezTo>
                    <a:cubicBezTo>
                      <a:pt x="11455400" y="4076700"/>
                      <a:pt x="11396980" y="4108450"/>
                      <a:pt x="11393170" y="4133850"/>
                    </a:cubicBezTo>
                    <a:cubicBezTo>
                      <a:pt x="11390630" y="4145280"/>
                      <a:pt x="11399520" y="4159250"/>
                      <a:pt x="11399520" y="4159250"/>
                    </a:cubicBezTo>
                    <a:cubicBezTo>
                      <a:pt x="11400790" y="4160520"/>
                      <a:pt x="11402060" y="4210050"/>
                      <a:pt x="11403330" y="4235450"/>
                    </a:cubicBezTo>
                    <a:cubicBezTo>
                      <a:pt x="11404600" y="4260850"/>
                      <a:pt x="11407140" y="4311650"/>
                      <a:pt x="11407140" y="4311650"/>
                    </a:cubicBezTo>
                    <a:cubicBezTo>
                      <a:pt x="11405870" y="4312920"/>
                      <a:pt x="11403330" y="4319270"/>
                      <a:pt x="11403330" y="4326890"/>
                    </a:cubicBezTo>
                    <a:cubicBezTo>
                      <a:pt x="11405870" y="4361180"/>
                      <a:pt x="11473180" y="4485640"/>
                      <a:pt x="11490960" y="4597400"/>
                    </a:cubicBezTo>
                    <a:cubicBezTo>
                      <a:pt x="11517630" y="4771390"/>
                      <a:pt x="11534140" y="5063490"/>
                      <a:pt x="11489690" y="5280660"/>
                    </a:cubicBezTo>
                    <a:cubicBezTo>
                      <a:pt x="11445240" y="5496560"/>
                      <a:pt x="11341100" y="5708650"/>
                      <a:pt x="11225530" y="5896610"/>
                    </a:cubicBezTo>
                    <a:cubicBezTo>
                      <a:pt x="11109960" y="6084570"/>
                      <a:pt x="10949940" y="6250940"/>
                      <a:pt x="10793730" y="6408420"/>
                    </a:cubicBezTo>
                    <a:cubicBezTo>
                      <a:pt x="10636250" y="6564630"/>
                      <a:pt x="10287000" y="6837680"/>
                      <a:pt x="10285730" y="6840219"/>
                    </a:cubicBezTo>
                    <a:cubicBezTo>
                      <a:pt x="10285730" y="6841490"/>
                      <a:pt x="10269220" y="6864350"/>
                      <a:pt x="10255250" y="6889750"/>
                    </a:cubicBezTo>
                    <a:cubicBezTo>
                      <a:pt x="10214610" y="6965950"/>
                      <a:pt x="10116820" y="7207250"/>
                      <a:pt x="10034270" y="7373619"/>
                    </a:cubicBezTo>
                    <a:cubicBezTo>
                      <a:pt x="9944100" y="7557769"/>
                      <a:pt x="9845040" y="7760969"/>
                      <a:pt x="9729470" y="7942580"/>
                    </a:cubicBezTo>
                    <a:cubicBezTo>
                      <a:pt x="9613900" y="8125460"/>
                      <a:pt x="9502140" y="8331200"/>
                      <a:pt x="9340850" y="8464550"/>
                    </a:cubicBezTo>
                    <a:cubicBezTo>
                      <a:pt x="9180830" y="8596630"/>
                      <a:pt x="8769350" y="8738869"/>
                      <a:pt x="8765540" y="8741410"/>
                    </a:cubicBezTo>
                    <a:cubicBezTo>
                      <a:pt x="8765540" y="8741410"/>
                      <a:pt x="8726170" y="8755380"/>
                      <a:pt x="8716010" y="8771890"/>
                    </a:cubicBezTo>
                    <a:cubicBezTo>
                      <a:pt x="8700770" y="8794750"/>
                      <a:pt x="8712200" y="8826500"/>
                      <a:pt x="8700770" y="8874760"/>
                    </a:cubicBezTo>
                    <a:cubicBezTo>
                      <a:pt x="8670290" y="9000490"/>
                      <a:pt x="8563610" y="9319260"/>
                      <a:pt x="8482330" y="9532619"/>
                    </a:cubicBezTo>
                    <a:cubicBezTo>
                      <a:pt x="8404860" y="9740900"/>
                      <a:pt x="8323580" y="9944100"/>
                      <a:pt x="8225790" y="10138410"/>
                    </a:cubicBezTo>
                    <a:cubicBezTo>
                      <a:pt x="8128000" y="10330180"/>
                      <a:pt x="8022590" y="10521950"/>
                      <a:pt x="7893050" y="10692130"/>
                    </a:cubicBezTo>
                    <a:cubicBezTo>
                      <a:pt x="7764780" y="10862310"/>
                      <a:pt x="7602220" y="11009630"/>
                      <a:pt x="7451090" y="11162030"/>
                    </a:cubicBezTo>
                    <a:cubicBezTo>
                      <a:pt x="7299960" y="11314430"/>
                      <a:pt x="7096760" y="11490960"/>
                      <a:pt x="6986270" y="11605260"/>
                    </a:cubicBezTo>
                    <a:cubicBezTo>
                      <a:pt x="6921500" y="11672569"/>
                      <a:pt x="6885940" y="11724640"/>
                      <a:pt x="6837680" y="11772900"/>
                    </a:cubicBezTo>
                    <a:cubicBezTo>
                      <a:pt x="6798310" y="11811000"/>
                      <a:pt x="6764020" y="11845290"/>
                      <a:pt x="6722110" y="11873230"/>
                    </a:cubicBezTo>
                    <a:cubicBezTo>
                      <a:pt x="6681470" y="11902440"/>
                      <a:pt x="6634480" y="11926569"/>
                      <a:pt x="6587490" y="11944350"/>
                    </a:cubicBezTo>
                    <a:cubicBezTo>
                      <a:pt x="6539230" y="11962130"/>
                      <a:pt x="6488430" y="11974830"/>
                      <a:pt x="6437630" y="11979910"/>
                    </a:cubicBezTo>
                    <a:cubicBezTo>
                      <a:pt x="6388100" y="11986260"/>
                      <a:pt x="6334760" y="11986260"/>
                      <a:pt x="6285230" y="11979910"/>
                    </a:cubicBezTo>
                    <a:cubicBezTo>
                      <a:pt x="6234430" y="11973560"/>
                      <a:pt x="6183630" y="11960860"/>
                      <a:pt x="6136640" y="11943080"/>
                    </a:cubicBezTo>
                    <a:cubicBezTo>
                      <a:pt x="6089650" y="11925300"/>
                      <a:pt x="6042660" y="11899900"/>
                      <a:pt x="6000750" y="11870690"/>
                    </a:cubicBezTo>
                    <a:cubicBezTo>
                      <a:pt x="5960110" y="11842750"/>
                      <a:pt x="5920740" y="11807190"/>
                      <a:pt x="5886450" y="11769090"/>
                    </a:cubicBezTo>
                    <a:cubicBezTo>
                      <a:pt x="5853430" y="11730990"/>
                      <a:pt x="5824220" y="11687810"/>
                      <a:pt x="5800090" y="11643360"/>
                    </a:cubicBezTo>
                    <a:cubicBezTo>
                      <a:pt x="5777230" y="11598910"/>
                      <a:pt x="5758180" y="11549380"/>
                      <a:pt x="5746750" y="11499850"/>
                    </a:cubicBezTo>
                    <a:cubicBezTo>
                      <a:pt x="5734050" y="11450319"/>
                      <a:pt x="5728970" y="11398250"/>
                      <a:pt x="5728970" y="11347450"/>
                    </a:cubicBezTo>
                    <a:cubicBezTo>
                      <a:pt x="5728970" y="11296650"/>
                      <a:pt x="5735320" y="11244580"/>
                      <a:pt x="5748020" y="11196319"/>
                    </a:cubicBezTo>
                    <a:cubicBezTo>
                      <a:pt x="5759450" y="11146790"/>
                      <a:pt x="5778500" y="11097260"/>
                      <a:pt x="5802630" y="11052810"/>
                    </a:cubicBezTo>
                    <a:cubicBezTo>
                      <a:pt x="5825490" y="11008360"/>
                      <a:pt x="5888990" y="10927080"/>
                      <a:pt x="5888990" y="10927080"/>
                    </a:cubicBezTo>
                    <a:cubicBezTo>
                      <a:pt x="5888990" y="10927080"/>
                      <a:pt x="5979160" y="10821669"/>
                      <a:pt x="6038850" y="10760710"/>
                    </a:cubicBezTo>
                    <a:cubicBezTo>
                      <a:pt x="6117590" y="10676890"/>
                      <a:pt x="6329680" y="10584180"/>
                      <a:pt x="6325870" y="10477500"/>
                    </a:cubicBezTo>
                    <a:cubicBezTo>
                      <a:pt x="6320790" y="10325100"/>
                      <a:pt x="5872480" y="10152380"/>
                      <a:pt x="5699760" y="9940290"/>
                    </a:cubicBezTo>
                    <a:cubicBezTo>
                      <a:pt x="5523230" y="9725660"/>
                      <a:pt x="5393690" y="9188450"/>
                      <a:pt x="5283200" y="9193530"/>
                    </a:cubicBezTo>
                    <a:cubicBezTo>
                      <a:pt x="5198110" y="9197340"/>
                      <a:pt x="5208270" y="9569450"/>
                      <a:pt x="5078730" y="9652000"/>
                    </a:cubicBezTo>
                    <a:cubicBezTo>
                      <a:pt x="4916170" y="9754869"/>
                      <a:pt x="4522470" y="9733280"/>
                      <a:pt x="4306570" y="9636760"/>
                    </a:cubicBezTo>
                    <a:cubicBezTo>
                      <a:pt x="4091940" y="9542780"/>
                      <a:pt x="3903980" y="9234169"/>
                      <a:pt x="3785870" y="9085580"/>
                    </a:cubicBezTo>
                    <a:cubicBezTo>
                      <a:pt x="3714750" y="8995410"/>
                      <a:pt x="3722370" y="8903969"/>
                      <a:pt x="3634740" y="8853169"/>
                    </a:cubicBezTo>
                    <a:cubicBezTo>
                      <a:pt x="3492500" y="8771890"/>
                      <a:pt x="3140710" y="8893810"/>
                      <a:pt x="2917190" y="8816340"/>
                    </a:cubicBezTo>
                    <a:cubicBezTo>
                      <a:pt x="2680970" y="8735060"/>
                      <a:pt x="2311400" y="8394700"/>
                      <a:pt x="2260600" y="8354060"/>
                    </a:cubicBezTo>
                    <a:cubicBezTo>
                      <a:pt x="2254250" y="8348980"/>
                      <a:pt x="2252980" y="8342630"/>
                      <a:pt x="2249170" y="8343900"/>
                    </a:cubicBezTo>
                    <a:cubicBezTo>
                      <a:pt x="2225040" y="8351519"/>
                      <a:pt x="2261870" y="8829040"/>
                      <a:pt x="2159000" y="8881110"/>
                    </a:cubicBezTo>
                    <a:cubicBezTo>
                      <a:pt x="2040890" y="8942069"/>
                      <a:pt x="1652270" y="8674100"/>
                      <a:pt x="1513840" y="8555990"/>
                    </a:cubicBezTo>
                    <a:cubicBezTo>
                      <a:pt x="1427480" y="8482329"/>
                      <a:pt x="1394460" y="8331200"/>
                      <a:pt x="1344930" y="8323580"/>
                    </a:cubicBezTo>
                    <a:cubicBezTo>
                      <a:pt x="1316990" y="8319769"/>
                      <a:pt x="1304290" y="8383269"/>
                      <a:pt x="1266190" y="8383269"/>
                    </a:cubicBezTo>
                    <a:cubicBezTo>
                      <a:pt x="1162050" y="8380730"/>
                      <a:pt x="866140" y="8088629"/>
                      <a:pt x="685800" y="7922260"/>
                    </a:cubicBezTo>
                    <a:cubicBezTo>
                      <a:pt x="508000" y="7757160"/>
                      <a:pt x="304800" y="7598410"/>
                      <a:pt x="191770" y="7388860"/>
                    </a:cubicBezTo>
                    <a:cubicBezTo>
                      <a:pt x="73660" y="7172960"/>
                      <a:pt x="0" y="6642100"/>
                      <a:pt x="0" y="6642100"/>
                    </a:cubicBezTo>
                    <a:moveTo>
                      <a:pt x="2087880" y="4141470"/>
                    </a:moveTo>
                    <a:cubicBezTo>
                      <a:pt x="2136140" y="4084320"/>
                      <a:pt x="2136140" y="4084320"/>
                      <a:pt x="2136140" y="4084320"/>
                    </a:cubicBezTo>
                    <a:cubicBezTo>
                      <a:pt x="2136140" y="4083050"/>
                      <a:pt x="2178050" y="4062730"/>
                      <a:pt x="2180590" y="4051300"/>
                    </a:cubicBezTo>
                    <a:cubicBezTo>
                      <a:pt x="2183130" y="4042410"/>
                      <a:pt x="2171700" y="4037330"/>
                      <a:pt x="2167890" y="4025900"/>
                    </a:cubicBezTo>
                    <a:cubicBezTo>
                      <a:pt x="2159000" y="3999230"/>
                      <a:pt x="2152650" y="3901440"/>
                      <a:pt x="2142490" y="3900170"/>
                    </a:cubicBezTo>
                    <a:cubicBezTo>
                      <a:pt x="2128520" y="3900170"/>
                      <a:pt x="2087880" y="4141470"/>
                      <a:pt x="2087880" y="4141470"/>
                    </a:cubicBezTo>
                    <a:moveTo>
                      <a:pt x="3418840" y="2221230"/>
                    </a:moveTo>
                    <a:cubicBezTo>
                      <a:pt x="3455670" y="2219960"/>
                      <a:pt x="3514090" y="2219960"/>
                      <a:pt x="3515360" y="2219960"/>
                    </a:cubicBezTo>
                    <a:cubicBezTo>
                      <a:pt x="3516630" y="2219960"/>
                      <a:pt x="3564890" y="2231390"/>
                      <a:pt x="3590290" y="2237740"/>
                    </a:cubicBezTo>
                    <a:cubicBezTo>
                      <a:pt x="3614420" y="2244090"/>
                      <a:pt x="3663950" y="2255520"/>
                      <a:pt x="3663950" y="2255520"/>
                    </a:cubicBezTo>
                    <a:cubicBezTo>
                      <a:pt x="3665220" y="2255520"/>
                      <a:pt x="3693160" y="2282190"/>
                      <a:pt x="3703320" y="2275840"/>
                    </a:cubicBezTo>
                    <a:cubicBezTo>
                      <a:pt x="3738880" y="2255520"/>
                      <a:pt x="3705860" y="1929130"/>
                      <a:pt x="3724910" y="1793240"/>
                    </a:cubicBezTo>
                    <a:cubicBezTo>
                      <a:pt x="3740150" y="1690370"/>
                      <a:pt x="3807460" y="1535430"/>
                      <a:pt x="3790950" y="1529080"/>
                    </a:cubicBezTo>
                    <a:cubicBezTo>
                      <a:pt x="3771900" y="1520190"/>
                      <a:pt x="3622040" y="1752600"/>
                      <a:pt x="3558540" y="1870710"/>
                    </a:cubicBezTo>
                    <a:cubicBezTo>
                      <a:pt x="3498850" y="1982470"/>
                      <a:pt x="3418840" y="2221230"/>
                      <a:pt x="3418840" y="2221230"/>
                    </a:cubicBezTo>
                    <a:moveTo>
                      <a:pt x="7297420" y="8209280"/>
                    </a:moveTo>
                    <a:cubicBezTo>
                      <a:pt x="7316470" y="8750300"/>
                      <a:pt x="7348220" y="8851900"/>
                      <a:pt x="7371080" y="8850630"/>
                    </a:cubicBezTo>
                    <a:cubicBezTo>
                      <a:pt x="7395210" y="8850630"/>
                      <a:pt x="7440930" y="8717280"/>
                      <a:pt x="7444740" y="8633460"/>
                    </a:cubicBezTo>
                    <a:cubicBezTo>
                      <a:pt x="7449820" y="8522970"/>
                      <a:pt x="7395210" y="8300719"/>
                      <a:pt x="7353300" y="8243569"/>
                    </a:cubicBezTo>
                    <a:cubicBezTo>
                      <a:pt x="7336790" y="8220710"/>
                      <a:pt x="7297420" y="8209280"/>
                      <a:pt x="7297420" y="8209280"/>
                    </a:cubicBezTo>
                    <a:moveTo>
                      <a:pt x="10053320" y="5248910"/>
                    </a:moveTo>
                    <a:cubicBezTo>
                      <a:pt x="10063480" y="5255260"/>
                      <a:pt x="10066020" y="5247640"/>
                      <a:pt x="10064750" y="5246370"/>
                    </a:cubicBezTo>
                    <a:cubicBezTo>
                      <a:pt x="10063480" y="5245100"/>
                      <a:pt x="10053320" y="5248910"/>
                      <a:pt x="10053320" y="5248910"/>
                    </a:cubicBezTo>
                  </a:path>
                </a:pathLst>
              </a:custGeom>
              <a:solidFill>
                <a:srgbClr val="FFEC00"/>
              </a:solidFill>
              <a:ln cap="sq">
                <a:noFill/>
                <a:prstDash val="solid"/>
                <a:miter/>
              </a:ln>
            </p:spPr>
            <p:txBody>
              <a:bodyPr/>
              <a:lstStyle/>
              <a:p>
                <a:endParaRPr lang="en-US"/>
              </a:p>
            </p:txBody>
          </p:sp>
        </p:grpSp>
        <p:grpSp>
          <p:nvGrpSpPr>
            <p:cNvPr id="8" name="Group 8"/>
            <p:cNvGrpSpPr/>
            <p:nvPr/>
          </p:nvGrpSpPr>
          <p:grpSpPr>
            <a:xfrm>
              <a:off x="3079794" y="7645079"/>
              <a:ext cx="3700125" cy="1528333"/>
              <a:chOff x="0" y="0"/>
              <a:chExt cx="4944110" cy="2042160"/>
            </a:xfrm>
          </p:grpSpPr>
          <p:sp>
            <p:nvSpPr>
              <p:cNvPr id="9" name="Freeform 9"/>
              <p:cNvSpPr/>
              <p:nvPr/>
            </p:nvSpPr>
            <p:spPr>
              <a:xfrm>
                <a:off x="13970" y="35560"/>
                <a:ext cx="4907280" cy="2024380"/>
              </a:xfrm>
              <a:custGeom>
                <a:avLst/>
                <a:gdLst/>
                <a:ahLst/>
                <a:cxnLst/>
                <a:rect l="l" t="t" r="r" b="b"/>
                <a:pathLst>
                  <a:path w="4907280" h="2024380">
                    <a:moveTo>
                      <a:pt x="842010" y="1289050"/>
                    </a:moveTo>
                    <a:cubicBezTo>
                      <a:pt x="704850" y="1221740"/>
                      <a:pt x="1078230" y="751840"/>
                      <a:pt x="1301750" y="643890"/>
                    </a:cubicBezTo>
                    <a:cubicBezTo>
                      <a:pt x="1498600" y="548640"/>
                      <a:pt x="1747520" y="601980"/>
                      <a:pt x="1969770" y="607060"/>
                    </a:cubicBezTo>
                    <a:cubicBezTo>
                      <a:pt x="2192020" y="612140"/>
                      <a:pt x="2374900" y="660400"/>
                      <a:pt x="2636520" y="675640"/>
                    </a:cubicBezTo>
                    <a:cubicBezTo>
                      <a:pt x="3009900" y="695960"/>
                      <a:pt x="3919220" y="532130"/>
                      <a:pt x="3996690" y="684530"/>
                    </a:cubicBezTo>
                    <a:cubicBezTo>
                      <a:pt x="4051300" y="791210"/>
                      <a:pt x="3639820" y="1236980"/>
                      <a:pt x="3611880" y="1224280"/>
                    </a:cubicBezTo>
                    <a:cubicBezTo>
                      <a:pt x="3595370" y="1216660"/>
                      <a:pt x="3632200" y="1085850"/>
                      <a:pt x="3658870" y="1023620"/>
                    </a:cubicBezTo>
                    <a:cubicBezTo>
                      <a:pt x="3684270" y="961390"/>
                      <a:pt x="3722370" y="900430"/>
                      <a:pt x="3766820" y="849630"/>
                    </a:cubicBezTo>
                    <a:cubicBezTo>
                      <a:pt x="3811270" y="798830"/>
                      <a:pt x="3867150" y="753110"/>
                      <a:pt x="3925570" y="718820"/>
                    </a:cubicBezTo>
                    <a:cubicBezTo>
                      <a:pt x="3983990" y="684530"/>
                      <a:pt x="4051300" y="659130"/>
                      <a:pt x="4117340" y="645160"/>
                    </a:cubicBezTo>
                    <a:cubicBezTo>
                      <a:pt x="4183380" y="631190"/>
                      <a:pt x="4255770" y="628650"/>
                      <a:pt x="4323080" y="637540"/>
                    </a:cubicBezTo>
                    <a:cubicBezTo>
                      <a:pt x="4389120" y="645160"/>
                      <a:pt x="4458970" y="665480"/>
                      <a:pt x="4519930" y="694690"/>
                    </a:cubicBezTo>
                    <a:cubicBezTo>
                      <a:pt x="4580890" y="723900"/>
                      <a:pt x="4639310" y="765810"/>
                      <a:pt x="4687570" y="812800"/>
                    </a:cubicBezTo>
                    <a:cubicBezTo>
                      <a:pt x="4737100" y="859790"/>
                      <a:pt x="4779010" y="918210"/>
                      <a:pt x="4810760" y="977900"/>
                    </a:cubicBezTo>
                    <a:cubicBezTo>
                      <a:pt x="4841240" y="1037590"/>
                      <a:pt x="4862830" y="1106170"/>
                      <a:pt x="4872990" y="1173480"/>
                    </a:cubicBezTo>
                    <a:cubicBezTo>
                      <a:pt x="4883150" y="1240790"/>
                      <a:pt x="4881880" y="1311910"/>
                      <a:pt x="4870450" y="1379220"/>
                    </a:cubicBezTo>
                    <a:cubicBezTo>
                      <a:pt x="4857750" y="1445260"/>
                      <a:pt x="4833620" y="1513840"/>
                      <a:pt x="4801870" y="1572260"/>
                    </a:cubicBezTo>
                    <a:cubicBezTo>
                      <a:pt x="4768850" y="1631950"/>
                      <a:pt x="4724400" y="1689100"/>
                      <a:pt x="4674870" y="1734820"/>
                    </a:cubicBezTo>
                    <a:cubicBezTo>
                      <a:pt x="4625340" y="1780540"/>
                      <a:pt x="4565650" y="1819910"/>
                      <a:pt x="4503420" y="1847850"/>
                    </a:cubicBezTo>
                    <a:cubicBezTo>
                      <a:pt x="4441190" y="1874520"/>
                      <a:pt x="4371340" y="1893570"/>
                      <a:pt x="4304030" y="1899920"/>
                    </a:cubicBezTo>
                    <a:cubicBezTo>
                      <a:pt x="4236720" y="1906270"/>
                      <a:pt x="4165600" y="1901190"/>
                      <a:pt x="4099560" y="1885950"/>
                    </a:cubicBezTo>
                    <a:cubicBezTo>
                      <a:pt x="4033520" y="1869440"/>
                      <a:pt x="3967480" y="1842770"/>
                      <a:pt x="3910330" y="1807210"/>
                    </a:cubicBezTo>
                    <a:cubicBezTo>
                      <a:pt x="3851910" y="1771650"/>
                      <a:pt x="3798570" y="1723390"/>
                      <a:pt x="3755390" y="1671320"/>
                    </a:cubicBezTo>
                    <a:cubicBezTo>
                      <a:pt x="3712210" y="1619250"/>
                      <a:pt x="3675380" y="1557020"/>
                      <a:pt x="3651250" y="1493520"/>
                    </a:cubicBezTo>
                    <a:cubicBezTo>
                      <a:pt x="3627120" y="1431290"/>
                      <a:pt x="3613150" y="1360170"/>
                      <a:pt x="3610610" y="1292860"/>
                    </a:cubicBezTo>
                    <a:cubicBezTo>
                      <a:pt x="3608070" y="1225550"/>
                      <a:pt x="3616960" y="1153160"/>
                      <a:pt x="3636010" y="1088390"/>
                    </a:cubicBezTo>
                    <a:cubicBezTo>
                      <a:pt x="3655060" y="1023620"/>
                      <a:pt x="3685540" y="958850"/>
                      <a:pt x="3724910" y="902970"/>
                    </a:cubicBezTo>
                    <a:cubicBezTo>
                      <a:pt x="3763010" y="848360"/>
                      <a:pt x="3813810" y="796290"/>
                      <a:pt x="3868420" y="756920"/>
                    </a:cubicBezTo>
                    <a:cubicBezTo>
                      <a:pt x="3921760" y="716280"/>
                      <a:pt x="3986530" y="683260"/>
                      <a:pt x="4051300" y="662940"/>
                    </a:cubicBezTo>
                    <a:cubicBezTo>
                      <a:pt x="4114800" y="642620"/>
                      <a:pt x="4185920" y="631190"/>
                      <a:pt x="4254500" y="632460"/>
                    </a:cubicBezTo>
                    <a:cubicBezTo>
                      <a:pt x="4321810" y="633730"/>
                      <a:pt x="4392930" y="646430"/>
                      <a:pt x="4456430" y="668020"/>
                    </a:cubicBezTo>
                    <a:cubicBezTo>
                      <a:pt x="4519930" y="690880"/>
                      <a:pt x="4583430" y="725170"/>
                      <a:pt x="4636770" y="767080"/>
                    </a:cubicBezTo>
                    <a:cubicBezTo>
                      <a:pt x="4690110" y="808990"/>
                      <a:pt x="4738370" y="862330"/>
                      <a:pt x="4775200" y="918210"/>
                    </a:cubicBezTo>
                    <a:cubicBezTo>
                      <a:pt x="4813300" y="975360"/>
                      <a:pt x="4842510" y="1041400"/>
                      <a:pt x="4859020" y="1106170"/>
                    </a:cubicBezTo>
                    <a:cubicBezTo>
                      <a:pt x="4876800" y="1172210"/>
                      <a:pt x="4907280" y="1231900"/>
                      <a:pt x="4878070" y="1310640"/>
                    </a:cubicBezTo>
                    <a:cubicBezTo>
                      <a:pt x="4819650" y="1473200"/>
                      <a:pt x="4489450" y="1831340"/>
                      <a:pt x="4251960" y="1932940"/>
                    </a:cubicBezTo>
                    <a:cubicBezTo>
                      <a:pt x="4041140" y="2024380"/>
                      <a:pt x="3823970" y="1953260"/>
                      <a:pt x="3553460" y="1954530"/>
                    </a:cubicBezTo>
                    <a:cubicBezTo>
                      <a:pt x="3176270" y="1957070"/>
                      <a:pt x="2581910" y="1973580"/>
                      <a:pt x="2203450" y="1932940"/>
                    </a:cubicBezTo>
                    <a:cubicBezTo>
                      <a:pt x="1926590" y="1903730"/>
                      <a:pt x="1711960" y="1860550"/>
                      <a:pt x="1488440" y="1790700"/>
                    </a:cubicBezTo>
                    <a:cubicBezTo>
                      <a:pt x="1277620" y="1724660"/>
                      <a:pt x="1087120" y="1633220"/>
                      <a:pt x="896620" y="1532890"/>
                    </a:cubicBezTo>
                    <a:cubicBezTo>
                      <a:pt x="703580" y="1433830"/>
                      <a:pt x="481330" y="1343660"/>
                      <a:pt x="337820" y="1191260"/>
                    </a:cubicBezTo>
                    <a:cubicBezTo>
                      <a:pt x="195580" y="1041400"/>
                      <a:pt x="0" y="808990"/>
                      <a:pt x="36830" y="631190"/>
                    </a:cubicBezTo>
                    <a:cubicBezTo>
                      <a:pt x="81280" y="411480"/>
                      <a:pt x="657860" y="62230"/>
                      <a:pt x="806450" y="15240"/>
                    </a:cubicBezTo>
                    <a:cubicBezTo>
                      <a:pt x="855980" y="0"/>
                      <a:pt x="877570" y="16510"/>
                      <a:pt x="918210" y="21590"/>
                    </a:cubicBezTo>
                    <a:cubicBezTo>
                      <a:pt x="965200" y="27940"/>
                      <a:pt x="1019810" y="34290"/>
                      <a:pt x="1069340" y="49530"/>
                    </a:cubicBezTo>
                    <a:cubicBezTo>
                      <a:pt x="1117600" y="64770"/>
                      <a:pt x="1164590" y="86360"/>
                      <a:pt x="1207770" y="111760"/>
                    </a:cubicBezTo>
                    <a:cubicBezTo>
                      <a:pt x="1252220" y="138430"/>
                      <a:pt x="1292860" y="170180"/>
                      <a:pt x="1328420" y="207010"/>
                    </a:cubicBezTo>
                    <a:cubicBezTo>
                      <a:pt x="1365250" y="242570"/>
                      <a:pt x="1397000" y="283210"/>
                      <a:pt x="1423670" y="326390"/>
                    </a:cubicBezTo>
                    <a:cubicBezTo>
                      <a:pt x="1450340" y="370840"/>
                      <a:pt x="1471930" y="417830"/>
                      <a:pt x="1485900" y="466090"/>
                    </a:cubicBezTo>
                    <a:cubicBezTo>
                      <a:pt x="1501140" y="514350"/>
                      <a:pt x="1511300" y="566420"/>
                      <a:pt x="1513840" y="617220"/>
                    </a:cubicBezTo>
                    <a:cubicBezTo>
                      <a:pt x="1517650" y="668020"/>
                      <a:pt x="1513840" y="720090"/>
                      <a:pt x="1504950" y="769620"/>
                    </a:cubicBezTo>
                    <a:cubicBezTo>
                      <a:pt x="1496060" y="819150"/>
                      <a:pt x="1480820" y="869950"/>
                      <a:pt x="1459230" y="915670"/>
                    </a:cubicBezTo>
                    <a:cubicBezTo>
                      <a:pt x="1438910" y="962660"/>
                      <a:pt x="1412240" y="1007110"/>
                      <a:pt x="1380490" y="1046480"/>
                    </a:cubicBezTo>
                    <a:cubicBezTo>
                      <a:pt x="1348740" y="1087120"/>
                      <a:pt x="1311910" y="1123950"/>
                      <a:pt x="1272540" y="1155700"/>
                    </a:cubicBezTo>
                    <a:cubicBezTo>
                      <a:pt x="1231900" y="1186180"/>
                      <a:pt x="1187450" y="1214120"/>
                      <a:pt x="1141730" y="1234440"/>
                    </a:cubicBezTo>
                    <a:cubicBezTo>
                      <a:pt x="1094740" y="1256030"/>
                      <a:pt x="1045210" y="1271270"/>
                      <a:pt x="995680" y="1280160"/>
                    </a:cubicBezTo>
                    <a:cubicBezTo>
                      <a:pt x="944880" y="1289050"/>
                      <a:pt x="842010" y="1289050"/>
                      <a:pt x="842010" y="1289050"/>
                    </a:cubicBezTo>
                  </a:path>
                </a:pathLst>
              </a:custGeom>
              <a:solidFill>
                <a:srgbClr val="FFEC00"/>
              </a:solidFill>
              <a:ln cap="sq">
                <a:noFill/>
                <a:prstDash val="solid"/>
                <a:miter/>
              </a:ln>
            </p:spPr>
            <p:txBody>
              <a:bodyPr/>
              <a:lstStyle/>
              <a:p>
                <a:endParaRPr lang="en-US"/>
              </a:p>
            </p:txBody>
          </p:sp>
        </p:grpSp>
        <p:grpSp>
          <p:nvGrpSpPr>
            <p:cNvPr id="10" name="Group 10"/>
            <p:cNvGrpSpPr/>
            <p:nvPr/>
          </p:nvGrpSpPr>
          <p:grpSpPr>
            <a:xfrm>
              <a:off x="5949220" y="8288538"/>
              <a:ext cx="1167160" cy="2052985"/>
              <a:chOff x="0" y="0"/>
              <a:chExt cx="1559560" cy="2743200"/>
            </a:xfrm>
          </p:grpSpPr>
          <p:sp>
            <p:nvSpPr>
              <p:cNvPr id="11" name="Freeform 11"/>
              <p:cNvSpPr/>
              <p:nvPr/>
            </p:nvSpPr>
            <p:spPr>
              <a:xfrm>
                <a:off x="50800" y="44450"/>
                <a:ext cx="1474470" cy="2653030"/>
              </a:xfrm>
              <a:custGeom>
                <a:avLst/>
                <a:gdLst/>
                <a:ahLst/>
                <a:cxnLst/>
                <a:rect l="l" t="t" r="r" b="b"/>
                <a:pathLst>
                  <a:path w="1474470" h="2653030">
                    <a:moveTo>
                      <a:pt x="17780" y="1868170"/>
                    </a:moveTo>
                    <a:cubicBezTo>
                      <a:pt x="100330" y="1488440"/>
                      <a:pt x="134620" y="1206500"/>
                      <a:pt x="156210" y="1009650"/>
                    </a:cubicBezTo>
                    <a:cubicBezTo>
                      <a:pt x="175260" y="842010"/>
                      <a:pt x="171450" y="662940"/>
                      <a:pt x="195580" y="542290"/>
                    </a:cubicBezTo>
                    <a:cubicBezTo>
                      <a:pt x="212090" y="462280"/>
                      <a:pt x="228600" y="406400"/>
                      <a:pt x="260350" y="346710"/>
                    </a:cubicBezTo>
                    <a:cubicBezTo>
                      <a:pt x="290830" y="287020"/>
                      <a:pt x="334010" y="228600"/>
                      <a:pt x="382270" y="181610"/>
                    </a:cubicBezTo>
                    <a:cubicBezTo>
                      <a:pt x="431800" y="134620"/>
                      <a:pt x="490220" y="93980"/>
                      <a:pt x="551180" y="64770"/>
                    </a:cubicBezTo>
                    <a:cubicBezTo>
                      <a:pt x="612140" y="35560"/>
                      <a:pt x="681990" y="16510"/>
                      <a:pt x="749300" y="7620"/>
                    </a:cubicBezTo>
                    <a:cubicBezTo>
                      <a:pt x="816610" y="0"/>
                      <a:pt x="887730" y="3810"/>
                      <a:pt x="953770" y="16510"/>
                    </a:cubicBezTo>
                    <a:cubicBezTo>
                      <a:pt x="1019810" y="30480"/>
                      <a:pt x="1087120" y="57150"/>
                      <a:pt x="1145540" y="91440"/>
                    </a:cubicBezTo>
                    <a:cubicBezTo>
                      <a:pt x="1203960" y="125730"/>
                      <a:pt x="1259840" y="171450"/>
                      <a:pt x="1304290" y="222250"/>
                    </a:cubicBezTo>
                    <a:cubicBezTo>
                      <a:pt x="1347470" y="274320"/>
                      <a:pt x="1385570" y="335280"/>
                      <a:pt x="1410970" y="397510"/>
                    </a:cubicBezTo>
                    <a:cubicBezTo>
                      <a:pt x="1436370" y="461010"/>
                      <a:pt x="1452880" y="530860"/>
                      <a:pt x="1457960" y="598170"/>
                    </a:cubicBezTo>
                    <a:cubicBezTo>
                      <a:pt x="1461770" y="665480"/>
                      <a:pt x="1454150" y="737870"/>
                      <a:pt x="1437640" y="802640"/>
                    </a:cubicBezTo>
                    <a:cubicBezTo>
                      <a:pt x="1419860" y="867410"/>
                      <a:pt x="1390650" y="933450"/>
                      <a:pt x="1352550" y="989330"/>
                    </a:cubicBezTo>
                    <a:cubicBezTo>
                      <a:pt x="1315720" y="1046480"/>
                      <a:pt x="1266190" y="1098550"/>
                      <a:pt x="1212850" y="1140460"/>
                    </a:cubicBezTo>
                    <a:cubicBezTo>
                      <a:pt x="1159510" y="1182370"/>
                      <a:pt x="1096010" y="1216660"/>
                      <a:pt x="1032510" y="1238250"/>
                    </a:cubicBezTo>
                    <a:cubicBezTo>
                      <a:pt x="967740" y="1261110"/>
                      <a:pt x="897890" y="1272540"/>
                      <a:pt x="829310" y="1273810"/>
                    </a:cubicBezTo>
                    <a:cubicBezTo>
                      <a:pt x="762000" y="1273810"/>
                      <a:pt x="690880" y="1263650"/>
                      <a:pt x="626110" y="1242060"/>
                    </a:cubicBezTo>
                    <a:cubicBezTo>
                      <a:pt x="562610" y="1221740"/>
                      <a:pt x="497840" y="1188720"/>
                      <a:pt x="444500" y="1148080"/>
                    </a:cubicBezTo>
                    <a:cubicBezTo>
                      <a:pt x="389890" y="1107440"/>
                      <a:pt x="340360" y="1055370"/>
                      <a:pt x="300990" y="999490"/>
                    </a:cubicBezTo>
                    <a:cubicBezTo>
                      <a:pt x="262890" y="944880"/>
                      <a:pt x="232410" y="878840"/>
                      <a:pt x="213360" y="814070"/>
                    </a:cubicBezTo>
                    <a:cubicBezTo>
                      <a:pt x="194310" y="749300"/>
                      <a:pt x="186690" y="678180"/>
                      <a:pt x="189230" y="609600"/>
                    </a:cubicBezTo>
                    <a:cubicBezTo>
                      <a:pt x="191770" y="542290"/>
                      <a:pt x="207010" y="472440"/>
                      <a:pt x="231140" y="408940"/>
                    </a:cubicBezTo>
                    <a:cubicBezTo>
                      <a:pt x="256540" y="346710"/>
                      <a:pt x="292100" y="284480"/>
                      <a:pt x="335280" y="232410"/>
                    </a:cubicBezTo>
                    <a:cubicBezTo>
                      <a:pt x="379730" y="180340"/>
                      <a:pt x="433070" y="133350"/>
                      <a:pt x="491490" y="97790"/>
                    </a:cubicBezTo>
                    <a:cubicBezTo>
                      <a:pt x="548640" y="62230"/>
                      <a:pt x="615950" y="34290"/>
                      <a:pt x="680720" y="20320"/>
                    </a:cubicBezTo>
                    <a:cubicBezTo>
                      <a:pt x="746760" y="5080"/>
                      <a:pt x="819150" y="0"/>
                      <a:pt x="886460" y="6350"/>
                    </a:cubicBezTo>
                    <a:cubicBezTo>
                      <a:pt x="953770" y="12700"/>
                      <a:pt x="1023620" y="31750"/>
                      <a:pt x="1084580" y="59690"/>
                    </a:cubicBezTo>
                    <a:cubicBezTo>
                      <a:pt x="1146810" y="87630"/>
                      <a:pt x="1206500" y="127000"/>
                      <a:pt x="1256030" y="173990"/>
                    </a:cubicBezTo>
                    <a:cubicBezTo>
                      <a:pt x="1305560" y="219710"/>
                      <a:pt x="1350010" y="276860"/>
                      <a:pt x="1381760" y="335280"/>
                    </a:cubicBezTo>
                    <a:cubicBezTo>
                      <a:pt x="1413510" y="394970"/>
                      <a:pt x="1436370" y="441960"/>
                      <a:pt x="1449070" y="529590"/>
                    </a:cubicBezTo>
                    <a:cubicBezTo>
                      <a:pt x="1474470" y="701040"/>
                      <a:pt x="1447800" y="1064260"/>
                      <a:pt x="1421130" y="1309370"/>
                    </a:cubicBezTo>
                    <a:cubicBezTo>
                      <a:pt x="1397000" y="1532890"/>
                      <a:pt x="1339850" y="1785620"/>
                      <a:pt x="1305560" y="1943100"/>
                    </a:cubicBezTo>
                    <a:cubicBezTo>
                      <a:pt x="1286510" y="2035810"/>
                      <a:pt x="1272540" y="2099310"/>
                      <a:pt x="1252220" y="2165350"/>
                    </a:cubicBezTo>
                    <a:cubicBezTo>
                      <a:pt x="1235710" y="2218690"/>
                      <a:pt x="1221740" y="2264410"/>
                      <a:pt x="1198880" y="2308860"/>
                    </a:cubicBezTo>
                    <a:cubicBezTo>
                      <a:pt x="1176020" y="2353310"/>
                      <a:pt x="1145540" y="2397760"/>
                      <a:pt x="1112520" y="2435860"/>
                    </a:cubicBezTo>
                    <a:cubicBezTo>
                      <a:pt x="1079500" y="2473960"/>
                      <a:pt x="1040130" y="2508250"/>
                      <a:pt x="998220" y="2537460"/>
                    </a:cubicBezTo>
                    <a:cubicBezTo>
                      <a:pt x="957580" y="2566670"/>
                      <a:pt x="910590" y="2590800"/>
                      <a:pt x="863600" y="2609850"/>
                    </a:cubicBezTo>
                    <a:cubicBezTo>
                      <a:pt x="816610" y="2627630"/>
                      <a:pt x="765810" y="2640330"/>
                      <a:pt x="715010" y="2646680"/>
                    </a:cubicBezTo>
                    <a:cubicBezTo>
                      <a:pt x="664210" y="2653030"/>
                      <a:pt x="612140" y="2653030"/>
                      <a:pt x="561340" y="2647950"/>
                    </a:cubicBezTo>
                    <a:cubicBezTo>
                      <a:pt x="511810" y="2641600"/>
                      <a:pt x="461010" y="2628900"/>
                      <a:pt x="412750" y="2611120"/>
                    </a:cubicBezTo>
                    <a:cubicBezTo>
                      <a:pt x="365760" y="2593340"/>
                      <a:pt x="318770" y="2569210"/>
                      <a:pt x="276860" y="2541270"/>
                    </a:cubicBezTo>
                    <a:cubicBezTo>
                      <a:pt x="234950" y="2512060"/>
                      <a:pt x="195580" y="2477770"/>
                      <a:pt x="162560" y="2439670"/>
                    </a:cubicBezTo>
                    <a:cubicBezTo>
                      <a:pt x="128270" y="2402840"/>
                      <a:pt x="97790" y="2359660"/>
                      <a:pt x="74930" y="2315210"/>
                    </a:cubicBezTo>
                    <a:cubicBezTo>
                      <a:pt x="50800" y="2269490"/>
                      <a:pt x="31750" y="2221230"/>
                      <a:pt x="19050" y="2171700"/>
                    </a:cubicBezTo>
                    <a:cubicBezTo>
                      <a:pt x="7620" y="2122170"/>
                      <a:pt x="0" y="2070100"/>
                      <a:pt x="0" y="2020570"/>
                    </a:cubicBezTo>
                    <a:cubicBezTo>
                      <a:pt x="0" y="1969770"/>
                      <a:pt x="17780" y="1868170"/>
                      <a:pt x="17780" y="1868170"/>
                    </a:cubicBezTo>
                  </a:path>
                </a:pathLst>
              </a:custGeom>
              <a:solidFill>
                <a:srgbClr val="FFEC00"/>
              </a:solidFill>
              <a:ln cap="sq">
                <a:noFill/>
                <a:prstDash val="solid"/>
                <a:miter/>
              </a:ln>
            </p:spPr>
            <p:txBody>
              <a:bodyPr/>
              <a:lstStyle/>
              <a:p>
                <a:endParaRPr lang="en-US"/>
              </a:p>
            </p:txBody>
          </p:sp>
        </p:grpSp>
        <p:sp>
          <p:nvSpPr>
            <p:cNvPr id="12" name="Freeform 12"/>
            <p:cNvSpPr/>
            <p:nvPr/>
          </p:nvSpPr>
          <p:spPr>
            <a:xfrm>
              <a:off x="0" y="0"/>
              <a:ext cx="11468834" cy="11370478"/>
            </a:xfrm>
            <a:custGeom>
              <a:avLst/>
              <a:gdLst/>
              <a:ahLst/>
              <a:cxnLst/>
              <a:rect l="l" t="t" r="r" b="b"/>
              <a:pathLst>
                <a:path w="11468834" h="11370478">
                  <a:moveTo>
                    <a:pt x="0" y="0"/>
                  </a:moveTo>
                  <a:lnTo>
                    <a:pt x="11468834" y="0"/>
                  </a:lnTo>
                  <a:lnTo>
                    <a:pt x="11468834" y="11370478"/>
                  </a:lnTo>
                  <a:lnTo>
                    <a:pt x="0" y="11370478"/>
                  </a:lnTo>
                  <a:lnTo>
                    <a:pt x="0" y="0"/>
                  </a:lnTo>
                  <a:close/>
                </a:path>
              </a:pathLst>
            </a:custGeom>
            <a:blipFill>
              <a:blip r:embed="rId3"/>
              <a:stretch>
                <a:fillRect t="-432" b="-432"/>
              </a:stretch>
            </a:blipFill>
          </p:spPr>
          <p:txBody>
            <a:bodyPr/>
            <a:lstStyle/>
            <a:p>
              <a:endParaRPr lang="en-US"/>
            </a:p>
          </p:txBody>
        </p:sp>
      </p:grpSp>
      <p:sp>
        <p:nvSpPr>
          <p:cNvPr id="13" name="TextBox 13"/>
          <p:cNvSpPr txBox="1"/>
          <p:nvPr/>
        </p:nvSpPr>
        <p:spPr>
          <a:xfrm>
            <a:off x="2324951" y="4032950"/>
            <a:ext cx="6210548" cy="2428792"/>
          </a:xfrm>
          <a:prstGeom prst="rect">
            <a:avLst/>
          </a:prstGeom>
        </p:spPr>
        <p:txBody>
          <a:bodyPr lIns="0" tIns="0" rIns="0" bIns="0" rtlCol="0" anchor="t">
            <a:spAutoFit/>
          </a:bodyPr>
          <a:lstStyle/>
          <a:p>
            <a:pPr algn="l">
              <a:lnSpc>
                <a:spcPts val="3840"/>
              </a:lnSpc>
            </a:pPr>
            <a:r>
              <a:rPr lang="en-US" sz="3200" spc="-80">
                <a:solidFill>
                  <a:srgbClr val="2B187D"/>
                </a:solidFill>
                <a:latin typeface="Cerebri"/>
                <a:ea typeface="Cerebri"/>
                <a:cs typeface="Cerebri"/>
                <a:sym typeface="Cerebri"/>
              </a:rPr>
              <a:t>We’re on a mission to make careers better for everyone. Get in touch to let us know how else we can help.</a:t>
            </a:r>
          </a:p>
          <a:p>
            <a:pPr algn="l">
              <a:lnSpc>
                <a:spcPts val="3840"/>
              </a:lnSpc>
            </a:pPr>
            <a:endParaRPr lang="en-US" sz="3200" spc="-80">
              <a:solidFill>
                <a:srgbClr val="2B187D"/>
              </a:solidFill>
              <a:latin typeface="Cerebri"/>
              <a:ea typeface="Cerebri"/>
              <a:cs typeface="Cerebri"/>
              <a:sym typeface="Cerebri"/>
            </a:endParaRPr>
          </a:p>
          <a:p>
            <a:pPr algn="l">
              <a:lnSpc>
                <a:spcPts val="3840"/>
              </a:lnSpc>
            </a:pPr>
            <a:r>
              <a:rPr lang="en-US" sz="3200" u="sng" spc="-80">
                <a:solidFill>
                  <a:srgbClr val="2B187D"/>
                </a:solidFill>
                <a:latin typeface="Cerebri"/>
                <a:ea typeface="Cerebri"/>
                <a:cs typeface="Cerebri"/>
                <a:sym typeface="Cerebri"/>
              </a:rPr>
              <a:t>helenandsarah@amazingif.com</a:t>
            </a:r>
          </a:p>
        </p:txBody>
      </p:sp>
      <p:sp>
        <p:nvSpPr>
          <p:cNvPr id="14" name="TextBox 14"/>
          <p:cNvSpPr txBox="1"/>
          <p:nvPr/>
        </p:nvSpPr>
        <p:spPr>
          <a:xfrm>
            <a:off x="2324951" y="3050235"/>
            <a:ext cx="5832591" cy="609617"/>
          </a:xfrm>
          <a:prstGeom prst="rect">
            <a:avLst/>
          </a:prstGeom>
        </p:spPr>
        <p:txBody>
          <a:bodyPr lIns="0" tIns="0" rIns="0" bIns="0" rtlCol="0" anchor="t">
            <a:spAutoFit/>
          </a:bodyPr>
          <a:lstStyle/>
          <a:p>
            <a:pPr algn="l">
              <a:lnSpc>
                <a:spcPts val="4800"/>
              </a:lnSpc>
              <a:spcBef>
                <a:spcPct val="0"/>
              </a:spcBef>
            </a:pPr>
            <a:r>
              <a:rPr lang="en-US" sz="4000" b="1" spc="-80">
                <a:solidFill>
                  <a:srgbClr val="2B187D"/>
                </a:solidFill>
                <a:latin typeface="Cerebri Bold"/>
                <a:ea typeface="Cerebri Bold"/>
                <a:cs typeface="Cerebri Bold"/>
                <a:sym typeface="Cerebri Bold"/>
              </a:rPr>
              <a:t>How can we help?</a:t>
            </a:r>
          </a:p>
        </p:txBody>
      </p:sp>
      <p:grpSp>
        <p:nvGrpSpPr>
          <p:cNvPr id="15" name="Group 15"/>
          <p:cNvGrpSpPr/>
          <p:nvPr/>
        </p:nvGrpSpPr>
        <p:grpSpPr>
          <a:xfrm>
            <a:off x="10074716" y="2740094"/>
            <a:ext cx="7462474" cy="4806811"/>
            <a:chOff x="0" y="0"/>
            <a:chExt cx="9949966" cy="6409082"/>
          </a:xfrm>
        </p:grpSpPr>
        <p:sp>
          <p:nvSpPr>
            <p:cNvPr id="16" name="Freeform 16"/>
            <p:cNvSpPr/>
            <p:nvPr/>
          </p:nvSpPr>
          <p:spPr>
            <a:xfrm>
              <a:off x="0" y="0"/>
              <a:ext cx="9949966" cy="6388657"/>
            </a:xfrm>
            <a:custGeom>
              <a:avLst/>
              <a:gdLst/>
              <a:ahLst/>
              <a:cxnLst/>
              <a:rect l="l" t="t" r="r" b="b"/>
              <a:pathLst>
                <a:path w="9949966" h="6388657">
                  <a:moveTo>
                    <a:pt x="0" y="0"/>
                  </a:moveTo>
                  <a:lnTo>
                    <a:pt x="9949966" y="0"/>
                  </a:lnTo>
                  <a:lnTo>
                    <a:pt x="9949966" y="6388657"/>
                  </a:lnTo>
                  <a:lnTo>
                    <a:pt x="0" y="6388657"/>
                  </a:lnTo>
                  <a:lnTo>
                    <a:pt x="0" y="0"/>
                  </a:lnTo>
                  <a:close/>
                </a:path>
              </a:pathLst>
            </a:custGeom>
            <a:blipFill>
              <a:blip r:embed="rId4"/>
              <a:stretch>
                <a:fillRect l="-64" r="-64"/>
              </a:stretch>
            </a:blipFill>
          </p:spPr>
          <p:txBody>
            <a:bodyPr/>
            <a:lstStyle/>
            <a:p>
              <a:endParaRPr lang="en-US"/>
            </a:p>
          </p:txBody>
        </p:sp>
        <p:sp>
          <p:nvSpPr>
            <p:cNvPr id="17" name="TextBox 17"/>
            <p:cNvSpPr txBox="1"/>
            <p:nvPr/>
          </p:nvSpPr>
          <p:spPr>
            <a:xfrm>
              <a:off x="2318019" y="5484998"/>
              <a:ext cx="5059927" cy="924083"/>
            </a:xfrm>
            <a:prstGeom prst="rect">
              <a:avLst/>
            </a:prstGeom>
          </p:spPr>
          <p:txBody>
            <a:bodyPr lIns="0" tIns="0" rIns="0" bIns="0" rtlCol="0" anchor="t">
              <a:spAutoFit/>
            </a:bodyPr>
            <a:lstStyle/>
            <a:p>
              <a:pPr algn="ctr">
                <a:lnSpc>
                  <a:spcPts val="5899"/>
                </a:lnSpc>
              </a:pPr>
              <a:r>
                <a:rPr lang="en-US" sz="4214" b="1">
                  <a:solidFill>
                    <a:srgbClr val="00CEB8"/>
                  </a:solidFill>
                  <a:latin typeface="Cerebri Bold"/>
                  <a:ea typeface="Cerebri Bold"/>
                  <a:cs typeface="Cerebri Bold"/>
                  <a:sym typeface="Cerebri Bold"/>
                </a:rPr>
                <a:t>amazingif.com</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4" name="Freeform 4"/>
          <p:cNvSpPr/>
          <p:nvPr/>
        </p:nvSpPr>
        <p:spPr>
          <a:xfrm rot="-363163">
            <a:off x="695391" y="1589655"/>
            <a:ext cx="8181843" cy="8181843"/>
          </a:xfrm>
          <a:custGeom>
            <a:avLst/>
            <a:gdLst/>
            <a:ahLst/>
            <a:cxnLst/>
            <a:rect l="l" t="t" r="r" b="b"/>
            <a:pathLst>
              <a:path w="8181843" h="8181843">
                <a:moveTo>
                  <a:pt x="0" y="0"/>
                </a:moveTo>
                <a:lnTo>
                  <a:pt x="8181843" y="0"/>
                </a:lnTo>
                <a:lnTo>
                  <a:pt x="8181843" y="8181844"/>
                </a:lnTo>
                <a:lnTo>
                  <a:pt x="0" y="8181844"/>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0" y="0"/>
            <a:ext cx="571500" cy="571500"/>
            <a:chOff x="0" y="0"/>
            <a:chExt cx="150519" cy="150519"/>
          </a:xfrm>
        </p:grpSpPr>
        <p:sp>
          <p:nvSpPr>
            <p:cNvPr id="6" name="Freeform 6"/>
            <p:cNvSpPr/>
            <p:nvPr/>
          </p:nvSpPr>
          <p:spPr>
            <a:xfrm>
              <a:off x="0" y="0"/>
              <a:ext cx="150519" cy="150519"/>
            </a:xfrm>
            <a:custGeom>
              <a:avLst/>
              <a:gdLst/>
              <a:ahLst/>
              <a:cxnLst/>
              <a:rect l="l" t="t" r="r" b="b"/>
              <a:pathLst>
                <a:path w="150519" h="150519">
                  <a:moveTo>
                    <a:pt x="0" y="0"/>
                  </a:moveTo>
                  <a:lnTo>
                    <a:pt x="150519" y="0"/>
                  </a:lnTo>
                  <a:lnTo>
                    <a:pt x="150519" y="150519"/>
                  </a:lnTo>
                  <a:lnTo>
                    <a:pt x="0" y="150519"/>
                  </a:lnTo>
                  <a:close/>
                </a:path>
              </a:pathLst>
            </a:custGeom>
            <a:solidFill>
              <a:srgbClr val="FFEC00"/>
            </a:solidFill>
          </p:spPr>
          <p:txBody>
            <a:bodyPr/>
            <a:lstStyle/>
            <a:p>
              <a:endParaRPr lang="en-US"/>
            </a:p>
          </p:txBody>
        </p:sp>
        <p:sp>
          <p:nvSpPr>
            <p:cNvPr id="7" name="TextBox 7"/>
            <p:cNvSpPr txBox="1"/>
            <p:nvPr/>
          </p:nvSpPr>
          <p:spPr>
            <a:xfrm>
              <a:off x="0" y="0"/>
              <a:ext cx="150519" cy="150519"/>
            </a:xfrm>
            <a:prstGeom prst="rect">
              <a:avLst/>
            </a:prstGeom>
          </p:spPr>
          <p:txBody>
            <a:bodyPr lIns="50800" tIns="50800" rIns="50800" bIns="50800" rtlCol="0" anchor="ctr"/>
            <a:lstStyle/>
            <a:p>
              <a:pPr algn="ctr">
                <a:lnSpc>
                  <a:spcPts val="3120"/>
                </a:lnSpc>
              </a:pPr>
              <a:endParaRPr/>
            </a:p>
          </p:txBody>
        </p:sp>
      </p:grpSp>
      <p:sp>
        <p:nvSpPr>
          <p:cNvPr id="8" name="TextBox 8"/>
          <p:cNvSpPr txBox="1"/>
          <p:nvPr/>
        </p:nvSpPr>
        <p:spPr>
          <a:xfrm>
            <a:off x="571500" y="571500"/>
            <a:ext cx="2646164"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References</a:t>
            </a:r>
          </a:p>
        </p:txBody>
      </p:sp>
      <p:sp>
        <p:nvSpPr>
          <p:cNvPr id="9" name="TextBox 9"/>
          <p:cNvSpPr txBox="1"/>
          <p:nvPr/>
        </p:nvSpPr>
        <p:spPr>
          <a:xfrm>
            <a:off x="9648825" y="2038218"/>
            <a:ext cx="8067675" cy="7197725"/>
          </a:xfrm>
          <a:prstGeom prst="rect">
            <a:avLst/>
          </a:prstGeom>
        </p:spPr>
        <p:txBody>
          <a:bodyPr lIns="0" tIns="0" rIns="0" bIns="0" rtlCol="0" anchor="t">
            <a:spAutoFit/>
          </a:bodyPr>
          <a:lstStyle/>
          <a:p>
            <a:pPr algn="l">
              <a:lnSpc>
                <a:spcPts val="2999"/>
              </a:lnSpc>
            </a:pPr>
            <a:r>
              <a:rPr lang="en-US" sz="2399" b="1" spc="-59">
                <a:solidFill>
                  <a:srgbClr val="2B187D"/>
                </a:solidFill>
                <a:latin typeface="Cerebri Bold"/>
                <a:ea typeface="Cerebri Bold"/>
                <a:cs typeface="Cerebri Bold"/>
                <a:sym typeface="Cerebri Bold"/>
              </a:rPr>
              <a:t>People starting work today will have twice as many jobs over their careers compared to 15 years ago</a:t>
            </a:r>
          </a:p>
          <a:p>
            <a:pPr algn="l">
              <a:lnSpc>
                <a:spcPts val="2000"/>
              </a:lnSpc>
            </a:pPr>
            <a:r>
              <a:rPr lang="en-US" sz="1600" i="1" spc="-40">
                <a:solidFill>
                  <a:srgbClr val="2B187D"/>
                </a:solidFill>
                <a:latin typeface="Cerebri Italics"/>
                <a:ea typeface="Cerebri Italics"/>
                <a:cs typeface="Cerebri Italics"/>
                <a:sym typeface="Cerebri Italics"/>
              </a:rPr>
              <a:t>https://www.thetimes.com/article/thousands-of-over-50s-are-choosing-to-embark-on-a-second-career-in-an-entirely-new-field-s58wqhht3</a:t>
            </a:r>
          </a:p>
          <a:p>
            <a:pPr algn="l">
              <a:lnSpc>
                <a:spcPts val="2500"/>
              </a:lnSpc>
            </a:pPr>
            <a:endParaRPr lang="en-US" sz="1600" i="1" spc="-40">
              <a:solidFill>
                <a:srgbClr val="2B187D"/>
              </a:solidFill>
              <a:latin typeface="Cerebri Italics"/>
              <a:ea typeface="Cerebri Italics"/>
              <a:cs typeface="Cerebri Italics"/>
              <a:sym typeface="Cerebri Italics"/>
            </a:endParaRPr>
          </a:p>
          <a:p>
            <a:pPr algn="l">
              <a:lnSpc>
                <a:spcPts val="2999"/>
              </a:lnSpc>
            </a:pPr>
            <a:r>
              <a:rPr lang="en-US" sz="2399" b="1" spc="-59">
                <a:solidFill>
                  <a:srgbClr val="2B187D"/>
                </a:solidFill>
                <a:latin typeface="Cerebri Bold"/>
                <a:ea typeface="Cerebri Bold"/>
                <a:cs typeface="Cerebri Bold"/>
                <a:sym typeface="Cerebri Bold"/>
              </a:rPr>
              <a:t>85% of the jobs that will exist in 2030 haven’t been invented yet</a:t>
            </a:r>
          </a:p>
          <a:p>
            <a:pPr algn="l">
              <a:lnSpc>
                <a:spcPts val="2000"/>
              </a:lnSpc>
            </a:pPr>
            <a:r>
              <a:rPr lang="en-US" sz="1600" i="1" spc="-40">
                <a:solidFill>
                  <a:srgbClr val="2B187D"/>
                </a:solidFill>
                <a:latin typeface="Cerebri Italics"/>
                <a:ea typeface="Cerebri Italics"/>
                <a:cs typeface="Cerebri Italics"/>
                <a:sym typeface="Cerebri Italics"/>
              </a:rPr>
              <a:t>https://www.dell.com/en-us/dt/perspectives/realizing-2030.htm</a:t>
            </a:r>
            <a:r>
              <a:rPr lang="en-US" sz="1600" b="1" i="1" spc="-40">
                <a:solidFill>
                  <a:srgbClr val="2B187D"/>
                </a:solidFill>
                <a:latin typeface="Cerebri Bold Italics"/>
                <a:ea typeface="Cerebri Bold Italics"/>
                <a:cs typeface="Cerebri Bold Italics"/>
                <a:sym typeface="Cerebri Bold Italics"/>
              </a:rPr>
              <a:t> </a:t>
            </a:r>
          </a:p>
          <a:p>
            <a:pPr algn="l">
              <a:lnSpc>
                <a:spcPts val="2500"/>
              </a:lnSpc>
            </a:pPr>
            <a:endParaRPr lang="en-US" sz="1600" b="1" i="1" spc="-40">
              <a:solidFill>
                <a:srgbClr val="2B187D"/>
              </a:solidFill>
              <a:latin typeface="Cerebri Bold Italics"/>
              <a:ea typeface="Cerebri Bold Italics"/>
              <a:cs typeface="Cerebri Bold Italics"/>
              <a:sym typeface="Cerebri Bold Italics"/>
            </a:endParaRPr>
          </a:p>
          <a:p>
            <a:pPr algn="l">
              <a:lnSpc>
                <a:spcPts val="2999"/>
              </a:lnSpc>
            </a:pPr>
            <a:r>
              <a:rPr lang="en-US" sz="2399" b="1" spc="-59">
                <a:solidFill>
                  <a:srgbClr val="2B187D"/>
                </a:solidFill>
                <a:latin typeface="Cerebri Bold"/>
                <a:ea typeface="Cerebri Bold"/>
                <a:cs typeface="Cerebri Bold"/>
                <a:sym typeface="Cerebri Bold"/>
              </a:rPr>
              <a:t>When organisations support people to ‘Squiggle &amp; Stay’ employees stay for twice as long</a:t>
            </a:r>
          </a:p>
          <a:p>
            <a:pPr algn="l">
              <a:lnSpc>
                <a:spcPts val="1999"/>
              </a:lnSpc>
            </a:pPr>
            <a:r>
              <a:rPr lang="en-US" sz="1599" i="1" spc="-39">
                <a:solidFill>
                  <a:srgbClr val="2B187D"/>
                </a:solidFill>
                <a:latin typeface="Cerebri Italics"/>
                <a:ea typeface="Cerebri Italics"/>
                <a:cs typeface="Cerebri Italics"/>
                <a:sym typeface="Cerebri Italics"/>
              </a:rPr>
              <a:t>https://learning.linkedin.com/content/dam/me/business/en-us/amp/learning-solutions/images/wlr-2024/LinkedIn-Workplace-Learning-Report-2024.pdf</a:t>
            </a:r>
          </a:p>
          <a:p>
            <a:pPr algn="l">
              <a:lnSpc>
                <a:spcPts val="2500"/>
              </a:lnSpc>
            </a:pPr>
            <a:endParaRPr lang="en-US" sz="1599" i="1" spc="-39">
              <a:solidFill>
                <a:srgbClr val="2B187D"/>
              </a:solidFill>
              <a:latin typeface="Cerebri Italics"/>
              <a:ea typeface="Cerebri Italics"/>
              <a:cs typeface="Cerebri Italics"/>
              <a:sym typeface="Cerebri Italics"/>
            </a:endParaRPr>
          </a:p>
          <a:p>
            <a:pPr algn="l">
              <a:lnSpc>
                <a:spcPts val="2999"/>
              </a:lnSpc>
            </a:pPr>
            <a:r>
              <a:rPr lang="en-US" sz="2399" b="1" spc="-59">
                <a:solidFill>
                  <a:srgbClr val="2B187D"/>
                </a:solidFill>
                <a:latin typeface="Cerebri Bold"/>
                <a:ea typeface="Cerebri Bold"/>
                <a:cs typeface="Cerebri Bold"/>
                <a:sym typeface="Cerebri Bold"/>
              </a:rPr>
              <a:t>Nearly 50% of people say that would leave an organisation where they can’t progress in some way</a:t>
            </a:r>
          </a:p>
          <a:p>
            <a:pPr algn="l">
              <a:lnSpc>
                <a:spcPts val="2000"/>
              </a:lnSpc>
            </a:pPr>
            <a:r>
              <a:rPr lang="en-US" sz="1600" i="1" spc="-40">
                <a:solidFill>
                  <a:srgbClr val="2B187D"/>
                </a:solidFill>
                <a:latin typeface="Cerebri Italics"/>
                <a:ea typeface="Cerebri Italics"/>
                <a:cs typeface="Cerebri Italics"/>
                <a:sym typeface="Cerebri Italics"/>
              </a:rPr>
              <a:t>https://www.pwc.co.uk/services/human-resource-services/insights/uk-hopes-and-fears-survey.html</a:t>
            </a:r>
          </a:p>
          <a:p>
            <a:pPr algn="l">
              <a:lnSpc>
                <a:spcPts val="2500"/>
              </a:lnSpc>
            </a:pPr>
            <a:endParaRPr lang="en-US" sz="1600" i="1" spc="-40">
              <a:solidFill>
                <a:srgbClr val="2B187D"/>
              </a:solidFill>
              <a:latin typeface="Cerebri Italics"/>
              <a:ea typeface="Cerebri Italics"/>
              <a:cs typeface="Cerebri Italics"/>
              <a:sym typeface="Cerebri Italics"/>
            </a:endParaRPr>
          </a:p>
          <a:p>
            <a:pPr algn="l">
              <a:lnSpc>
                <a:spcPts val="2999"/>
              </a:lnSpc>
            </a:pPr>
            <a:r>
              <a:rPr lang="en-US" sz="2399" b="1" spc="-59">
                <a:solidFill>
                  <a:srgbClr val="2B187D"/>
                </a:solidFill>
                <a:latin typeface="Cerebri Bold"/>
                <a:ea typeface="Cerebri Bold"/>
                <a:cs typeface="Cerebri Bold"/>
                <a:sym typeface="Cerebri Bold"/>
              </a:rPr>
              <a:t>88% of employers prefer people with varied skills and experiences versus a traditional career path</a:t>
            </a:r>
          </a:p>
          <a:p>
            <a:pPr algn="l">
              <a:lnSpc>
                <a:spcPts val="2000"/>
              </a:lnSpc>
            </a:pPr>
            <a:r>
              <a:rPr lang="en-US" sz="1600" spc="-40">
                <a:solidFill>
                  <a:srgbClr val="2B187D"/>
                </a:solidFill>
                <a:latin typeface="Cerebri"/>
                <a:ea typeface="Cerebri"/>
                <a:cs typeface="Cerebri"/>
                <a:sym typeface="Cerebri"/>
              </a:rPr>
              <a:t>https://www.familyfriendlyworking.co.uk/2024/08/04/88-of-employers-prefer-jack-of-all-trades-professionals-over-those-who-follow-traditional-routes/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71500" y="2009643"/>
            <a:ext cx="11637662" cy="2521016"/>
          </a:xfrm>
          <a:prstGeom prst="rect">
            <a:avLst/>
          </a:prstGeom>
        </p:spPr>
        <p:txBody>
          <a:bodyPr lIns="0" tIns="0" rIns="0" bIns="0" rtlCol="0" anchor="t">
            <a:spAutoFit/>
          </a:bodyPr>
          <a:lstStyle/>
          <a:p>
            <a:pPr algn="l">
              <a:lnSpc>
                <a:spcPts val="10000"/>
              </a:lnSpc>
            </a:pPr>
            <a:r>
              <a:rPr lang="en-US" sz="8000" b="1" spc="-80">
                <a:solidFill>
                  <a:srgbClr val="FFFFFF"/>
                </a:solidFill>
                <a:latin typeface="Cerebri Bold"/>
                <a:ea typeface="Cerebri Bold"/>
                <a:cs typeface="Cerebri Bold"/>
                <a:sym typeface="Cerebri Bold"/>
              </a:rPr>
              <a:t>What is a </a:t>
            </a:r>
          </a:p>
          <a:p>
            <a:pPr algn="l">
              <a:lnSpc>
                <a:spcPts val="10000"/>
              </a:lnSpc>
            </a:pPr>
            <a:r>
              <a:rPr lang="en-US" sz="8000" b="1" spc="-80">
                <a:solidFill>
                  <a:srgbClr val="FFFFFF"/>
                </a:solidFill>
                <a:latin typeface="Cerebri Bold"/>
                <a:ea typeface="Cerebri Bold"/>
                <a:cs typeface="Cerebri Bold"/>
                <a:sym typeface="Cerebri Bold"/>
              </a:rPr>
              <a:t>squiggly career?</a:t>
            </a:r>
          </a:p>
        </p:txBody>
      </p:sp>
      <p:sp>
        <p:nvSpPr>
          <p:cNvPr id="4" name="Freeform 4"/>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5" name="TextBox 5"/>
          <p:cNvSpPr txBox="1"/>
          <p:nvPr/>
        </p:nvSpPr>
        <p:spPr>
          <a:xfrm>
            <a:off x="571500" y="571500"/>
            <a:ext cx="10155147" cy="609617"/>
          </a:xfrm>
          <a:prstGeom prst="rect">
            <a:avLst/>
          </a:prstGeom>
        </p:spPr>
        <p:txBody>
          <a:bodyPr lIns="0" tIns="0" rIns="0" bIns="0" rtlCol="0" anchor="t">
            <a:spAutoFit/>
          </a:bodyPr>
          <a:lstStyle/>
          <a:p>
            <a:pPr algn="l">
              <a:lnSpc>
                <a:spcPts val="4800"/>
              </a:lnSpc>
            </a:pPr>
            <a:r>
              <a:rPr lang="en-US" sz="4000" b="1" spc="-80">
                <a:solidFill>
                  <a:srgbClr val="FFFFFF"/>
                </a:solidFill>
                <a:latin typeface="Cerebri Bold"/>
                <a:ea typeface="Cerebri Bold"/>
                <a:cs typeface="Cerebri Bold"/>
                <a:sym typeface="Cerebri Bold"/>
              </a:rPr>
              <a:t>Squiggly Careers Company Toolkit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grpSp>
        <p:nvGrpSpPr>
          <p:cNvPr id="4" name="Group 4"/>
          <p:cNvGrpSpPr/>
          <p:nvPr/>
        </p:nvGrpSpPr>
        <p:grpSpPr>
          <a:xfrm>
            <a:off x="8938250" y="2419350"/>
            <a:ext cx="8778250" cy="6467475"/>
            <a:chOff x="0" y="0"/>
            <a:chExt cx="2311967" cy="1703368"/>
          </a:xfrm>
        </p:grpSpPr>
        <p:sp>
          <p:nvSpPr>
            <p:cNvPr id="5" name="Freeform 5"/>
            <p:cNvSpPr/>
            <p:nvPr/>
          </p:nvSpPr>
          <p:spPr>
            <a:xfrm>
              <a:off x="0" y="0"/>
              <a:ext cx="2311967" cy="1703368"/>
            </a:xfrm>
            <a:custGeom>
              <a:avLst/>
              <a:gdLst/>
              <a:ahLst/>
              <a:cxnLst/>
              <a:rect l="l" t="t" r="r" b="b"/>
              <a:pathLst>
                <a:path w="2311967" h="1703368">
                  <a:moveTo>
                    <a:pt x="0" y="0"/>
                  </a:moveTo>
                  <a:lnTo>
                    <a:pt x="2311967" y="0"/>
                  </a:lnTo>
                  <a:lnTo>
                    <a:pt x="2311967" y="1703368"/>
                  </a:lnTo>
                  <a:lnTo>
                    <a:pt x="0" y="1703368"/>
                  </a:lnTo>
                  <a:close/>
                </a:path>
              </a:pathLst>
            </a:custGeom>
            <a:solidFill>
              <a:srgbClr val="FFFFFF"/>
            </a:solidFill>
            <a:ln w="9525" cap="sq">
              <a:solidFill>
                <a:srgbClr val="D9D9D9"/>
              </a:solidFill>
              <a:prstDash val="solid"/>
              <a:miter/>
            </a:ln>
          </p:spPr>
          <p:txBody>
            <a:bodyPr/>
            <a:lstStyle/>
            <a:p>
              <a:endParaRPr lang="en-US"/>
            </a:p>
          </p:txBody>
        </p:sp>
        <p:sp>
          <p:nvSpPr>
            <p:cNvPr id="6" name="TextBox 6"/>
            <p:cNvSpPr txBox="1"/>
            <p:nvPr/>
          </p:nvSpPr>
          <p:spPr>
            <a:xfrm>
              <a:off x="0" y="-47625"/>
              <a:ext cx="2311967" cy="1750993"/>
            </a:xfrm>
            <a:prstGeom prst="rect">
              <a:avLst/>
            </a:prstGeom>
          </p:spPr>
          <p:txBody>
            <a:bodyPr lIns="50800" tIns="50800" rIns="50800" bIns="50800" rtlCol="0" anchor="ctr"/>
            <a:lstStyle/>
            <a:p>
              <a:pPr algn="ctr">
                <a:lnSpc>
                  <a:spcPts val="3155"/>
                </a:lnSpc>
              </a:pPr>
              <a:endParaRPr/>
            </a:p>
          </p:txBody>
        </p:sp>
      </p:grpSp>
      <p:sp>
        <p:nvSpPr>
          <p:cNvPr id="7" name="Freeform 7">
            <a:hlinkClick r:id="rId4" tooltip="https://www.ted.com/talks/sarah_ellis_and_helen_tupper_the_best_career_path_isn_t_always_a_straight_line?language=en"/>
          </p:cNvPr>
          <p:cNvSpPr/>
          <p:nvPr/>
        </p:nvSpPr>
        <p:spPr>
          <a:xfrm>
            <a:off x="8938250" y="3082235"/>
            <a:ext cx="8778250" cy="5048787"/>
          </a:xfrm>
          <a:custGeom>
            <a:avLst/>
            <a:gdLst/>
            <a:ahLst/>
            <a:cxnLst/>
            <a:rect l="l" t="t" r="r" b="b"/>
            <a:pathLst>
              <a:path w="8778250" h="5048787">
                <a:moveTo>
                  <a:pt x="0" y="0"/>
                </a:moveTo>
                <a:lnTo>
                  <a:pt x="8778250" y="0"/>
                </a:lnTo>
                <a:lnTo>
                  <a:pt x="8778250" y="5048787"/>
                </a:lnTo>
                <a:lnTo>
                  <a:pt x="0" y="5048787"/>
                </a:lnTo>
                <a:lnTo>
                  <a:pt x="0" y="0"/>
                </a:lnTo>
                <a:close/>
              </a:path>
            </a:pathLst>
          </a:custGeom>
          <a:blipFill>
            <a:blip r:embed="rId5"/>
            <a:stretch>
              <a:fillRect l="-3438" t="-6497" r="-6926" b="-9031"/>
            </a:stretch>
          </a:blipFill>
        </p:spPr>
        <p:txBody>
          <a:bodyPr/>
          <a:lstStyle/>
          <a:p>
            <a:endParaRPr lang="en-US"/>
          </a:p>
        </p:txBody>
      </p:sp>
      <p:sp>
        <p:nvSpPr>
          <p:cNvPr id="8" name="Freeform 8"/>
          <p:cNvSpPr/>
          <p:nvPr/>
        </p:nvSpPr>
        <p:spPr>
          <a:xfrm>
            <a:off x="8998209" y="8250187"/>
            <a:ext cx="7685949" cy="541388"/>
          </a:xfrm>
          <a:custGeom>
            <a:avLst/>
            <a:gdLst/>
            <a:ahLst/>
            <a:cxnLst/>
            <a:rect l="l" t="t" r="r" b="b"/>
            <a:pathLst>
              <a:path w="7685949" h="541388">
                <a:moveTo>
                  <a:pt x="0" y="0"/>
                </a:moveTo>
                <a:lnTo>
                  <a:pt x="7685949" y="0"/>
                </a:lnTo>
                <a:lnTo>
                  <a:pt x="7685949" y="541388"/>
                </a:lnTo>
                <a:lnTo>
                  <a:pt x="0" y="541388"/>
                </a:lnTo>
                <a:lnTo>
                  <a:pt x="0" y="0"/>
                </a:lnTo>
                <a:close/>
              </a:path>
            </a:pathLst>
          </a:custGeom>
          <a:blipFill>
            <a:blip r:embed="rId6"/>
            <a:stretch>
              <a:fillRect l="-5090" t="-998659" r="-14799" b="-105538"/>
            </a:stretch>
          </a:blipFill>
        </p:spPr>
        <p:txBody>
          <a:bodyPr/>
          <a:lstStyle/>
          <a:p>
            <a:endParaRPr lang="en-US"/>
          </a:p>
        </p:txBody>
      </p:sp>
      <p:sp>
        <p:nvSpPr>
          <p:cNvPr id="9" name="TextBox 9"/>
          <p:cNvSpPr txBox="1"/>
          <p:nvPr/>
        </p:nvSpPr>
        <p:spPr>
          <a:xfrm>
            <a:off x="571500" y="571500"/>
            <a:ext cx="6174060"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What is a squiggly career?</a:t>
            </a:r>
          </a:p>
        </p:txBody>
      </p:sp>
      <p:sp>
        <p:nvSpPr>
          <p:cNvPr id="10" name="TextBox 10"/>
          <p:cNvSpPr txBox="1"/>
          <p:nvPr/>
        </p:nvSpPr>
        <p:spPr>
          <a:xfrm>
            <a:off x="571500" y="2047743"/>
            <a:ext cx="7722493" cy="7810170"/>
          </a:xfrm>
          <a:prstGeom prst="rect">
            <a:avLst/>
          </a:prstGeom>
        </p:spPr>
        <p:txBody>
          <a:bodyPr lIns="0" tIns="0" rIns="0" bIns="0" rtlCol="0" anchor="t">
            <a:spAutoFit/>
          </a:bodyPr>
          <a:lstStyle/>
          <a:p>
            <a:pPr algn="l">
              <a:lnSpc>
                <a:spcPts val="3120"/>
              </a:lnSpc>
            </a:pPr>
            <a:r>
              <a:rPr lang="en-US" sz="2600" b="1" spc="-65">
                <a:solidFill>
                  <a:srgbClr val="2B187D"/>
                </a:solidFill>
                <a:latin typeface="Cerebri Bold"/>
                <a:ea typeface="Cerebri Bold"/>
                <a:cs typeface="Cerebri Bold"/>
                <a:sym typeface="Cerebri Bold"/>
              </a:rPr>
              <a:t>Careers used to be linear and ladder-like. </a:t>
            </a:r>
          </a:p>
          <a:p>
            <a:pPr algn="l">
              <a:lnSpc>
                <a:spcPts val="3120"/>
              </a:lnSpc>
            </a:pPr>
            <a:r>
              <a:rPr lang="en-US" sz="2600" spc="-65">
                <a:solidFill>
                  <a:srgbClr val="2B187D"/>
                </a:solidFill>
                <a:latin typeface="Cerebri"/>
                <a:ea typeface="Cerebri"/>
                <a:cs typeface="Cerebri"/>
                <a:sym typeface="Cerebri"/>
              </a:rPr>
              <a:t>They were about following in other people’s footsteps, and focused on getting to the top. Learning was limited by level. You didn’t need to curious about </a:t>
            </a:r>
          </a:p>
          <a:p>
            <a:pPr algn="l">
              <a:lnSpc>
                <a:spcPts val="3120"/>
              </a:lnSpc>
            </a:pPr>
            <a:r>
              <a:rPr lang="en-US" sz="2600" spc="-65">
                <a:solidFill>
                  <a:srgbClr val="2B187D"/>
                </a:solidFill>
                <a:latin typeface="Cerebri"/>
                <a:ea typeface="Cerebri"/>
                <a:cs typeface="Cerebri"/>
                <a:sym typeface="Cerebri"/>
              </a:rPr>
              <a:t>your own career beyond taking the next step. </a:t>
            </a:r>
          </a:p>
          <a:p>
            <a:pPr algn="l">
              <a:lnSpc>
                <a:spcPts val="3120"/>
              </a:lnSpc>
            </a:pPr>
            <a:endParaRPr lang="en-US" sz="2600" spc="-65">
              <a:solidFill>
                <a:srgbClr val="2B187D"/>
              </a:solidFill>
              <a:latin typeface="Cerebri"/>
              <a:ea typeface="Cerebri"/>
              <a:cs typeface="Cerebri"/>
              <a:sym typeface="Cerebri"/>
            </a:endParaRPr>
          </a:p>
          <a:p>
            <a:pPr algn="l">
              <a:lnSpc>
                <a:spcPts val="3120"/>
              </a:lnSpc>
            </a:pPr>
            <a:r>
              <a:rPr lang="en-US" sz="2600" b="1" spc="-65">
                <a:solidFill>
                  <a:srgbClr val="2B187D"/>
                </a:solidFill>
                <a:latin typeface="Cerebri Bold"/>
                <a:ea typeface="Cerebri Bold"/>
                <a:cs typeface="Cerebri Bold"/>
                <a:sym typeface="Cerebri Bold"/>
              </a:rPr>
              <a:t>This approach is no longer fit for purpose.</a:t>
            </a:r>
          </a:p>
          <a:p>
            <a:pPr algn="l">
              <a:lnSpc>
                <a:spcPts val="3120"/>
              </a:lnSpc>
            </a:pPr>
            <a:r>
              <a:rPr lang="en-US" sz="2600" spc="-65">
                <a:solidFill>
                  <a:srgbClr val="2B187D"/>
                </a:solidFill>
                <a:latin typeface="Cerebri"/>
                <a:ea typeface="Cerebri"/>
                <a:cs typeface="Cerebri"/>
                <a:sym typeface="Cerebri"/>
              </a:rPr>
              <a:t>It doesn’t reflect people’s reality or their individuality. Today our careers are characterised by change and choices, by potential and possibilities. Climbing the ladder step-by-step has been replaced by something more ‘squiggly’.</a:t>
            </a:r>
          </a:p>
          <a:p>
            <a:pPr algn="l">
              <a:lnSpc>
                <a:spcPts val="3120"/>
              </a:lnSpc>
            </a:pPr>
            <a:endParaRPr lang="en-US" sz="2600" spc="-65">
              <a:solidFill>
                <a:srgbClr val="2B187D"/>
              </a:solidFill>
              <a:latin typeface="Cerebri"/>
              <a:ea typeface="Cerebri"/>
              <a:cs typeface="Cerebri"/>
              <a:sym typeface="Cerebri"/>
            </a:endParaRPr>
          </a:p>
          <a:p>
            <a:pPr algn="l">
              <a:lnSpc>
                <a:spcPts val="3120"/>
              </a:lnSpc>
            </a:pPr>
            <a:r>
              <a:rPr lang="en-US" sz="2600" b="1" spc="-65">
                <a:solidFill>
                  <a:srgbClr val="2B187D"/>
                </a:solidFill>
                <a:latin typeface="Cerebri Bold"/>
                <a:ea typeface="Cerebri Bold"/>
                <a:cs typeface="Cerebri Bold"/>
                <a:sym typeface="Cerebri Bold"/>
              </a:rPr>
              <a:t>A squiggly career is all about learning, growth, </a:t>
            </a:r>
          </a:p>
          <a:p>
            <a:pPr algn="l">
              <a:lnSpc>
                <a:spcPts val="3120"/>
              </a:lnSpc>
            </a:pPr>
            <a:r>
              <a:rPr lang="en-US" sz="2600" b="1" spc="-65">
                <a:solidFill>
                  <a:srgbClr val="2B187D"/>
                </a:solidFill>
                <a:latin typeface="Cerebri Bold"/>
                <a:ea typeface="Cerebri Bold"/>
                <a:cs typeface="Cerebri Bold"/>
                <a:sym typeface="Cerebri Bold"/>
              </a:rPr>
              <a:t>and possibility. </a:t>
            </a:r>
          </a:p>
          <a:p>
            <a:pPr algn="l">
              <a:lnSpc>
                <a:spcPts val="3120"/>
              </a:lnSpc>
            </a:pPr>
            <a:r>
              <a:rPr lang="en-US" sz="2600" spc="-65">
                <a:solidFill>
                  <a:srgbClr val="2B187D"/>
                </a:solidFill>
                <a:latin typeface="Cerebri"/>
                <a:ea typeface="Cerebri"/>
                <a:cs typeface="Cerebri"/>
                <a:sym typeface="Cerebri"/>
              </a:rPr>
              <a:t>Squiggly careers give people the freedom and flexibility to develop in the direction that is right for them. It helps people’s skills to stay relevant and means that their careers are more resilient to change.</a:t>
            </a:r>
          </a:p>
          <a:p>
            <a:pPr algn="l">
              <a:lnSpc>
                <a:spcPts val="3120"/>
              </a:lnSpc>
            </a:pPr>
            <a:endParaRPr lang="en-US" sz="2600" spc="-65">
              <a:solidFill>
                <a:srgbClr val="2B187D"/>
              </a:solidFill>
              <a:latin typeface="Cerebri"/>
              <a:ea typeface="Cerebri"/>
              <a:cs typeface="Cerebri"/>
              <a:sym typeface="Cerebri"/>
            </a:endParaRPr>
          </a:p>
        </p:txBody>
      </p:sp>
      <p:sp>
        <p:nvSpPr>
          <p:cNvPr id="11" name="Freeform 11"/>
          <p:cNvSpPr/>
          <p:nvPr/>
        </p:nvSpPr>
        <p:spPr>
          <a:xfrm>
            <a:off x="8967320" y="2488455"/>
            <a:ext cx="3002430" cy="593780"/>
          </a:xfrm>
          <a:custGeom>
            <a:avLst/>
            <a:gdLst/>
            <a:ahLst/>
            <a:cxnLst/>
            <a:rect l="l" t="t" r="r" b="b"/>
            <a:pathLst>
              <a:path w="3002430" h="593780">
                <a:moveTo>
                  <a:pt x="0" y="0"/>
                </a:moveTo>
                <a:lnTo>
                  <a:pt x="3002430" y="0"/>
                </a:lnTo>
                <a:lnTo>
                  <a:pt x="3002430" y="593780"/>
                </a:lnTo>
                <a:lnTo>
                  <a:pt x="0" y="593780"/>
                </a:lnTo>
                <a:lnTo>
                  <a:pt x="0" y="0"/>
                </a:lnTo>
                <a:close/>
              </a:path>
            </a:pathLst>
          </a:custGeom>
          <a:blipFill>
            <a:blip r:embed="rId6"/>
            <a:stretch>
              <a:fillRect l="-1114" t="-7325" r="-326579" b="-1422729"/>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4" name="TextBox 4"/>
          <p:cNvSpPr txBox="1"/>
          <p:nvPr/>
        </p:nvSpPr>
        <p:spPr>
          <a:xfrm>
            <a:off x="571500" y="571500"/>
            <a:ext cx="6389787"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How careers have changed</a:t>
            </a:r>
          </a:p>
        </p:txBody>
      </p:sp>
      <p:sp>
        <p:nvSpPr>
          <p:cNvPr id="5" name="TextBox 5"/>
          <p:cNvSpPr txBox="1"/>
          <p:nvPr/>
        </p:nvSpPr>
        <p:spPr>
          <a:xfrm>
            <a:off x="571500" y="2047743"/>
            <a:ext cx="17145000" cy="1219233"/>
          </a:xfrm>
          <a:prstGeom prst="rect">
            <a:avLst/>
          </a:prstGeom>
        </p:spPr>
        <p:txBody>
          <a:bodyPr lIns="0" tIns="0" rIns="0" bIns="0" rtlCol="0" anchor="t">
            <a:spAutoFit/>
          </a:bodyPr>
          <a:lstStyle/>
          <a:p>
            <a:pPr algn="ctr">
              <a:lnSpc>
                <a:spcPts val="4800"/>
              </a:lnSpc>
            </a:pPr>
            <a:r>
              <a:rPr lang="en-US" sz="4000" b="1" spc="-100">
                <a:solidFill>
                  <a:srgbClr val="2B187D"/>
                </a:solidFill>
                <a:latin typeface="Cerebri Bold"/>
                <a:ea typeface="Cerebri Bold"/>
                <a:cs typeface="Cerebri Bold"/>
                <a:sym typeface="Cerebri Bold"/>
              </a:rPr>
              <a:t>From Staircases to Squiggles</a:t>
            </a:r>
          </a:p>
          <a:p>
            <a:pPr algn="ctr">
              <a:lnSpc>
                <a:spcPts val="4800"/>
              </a:lnSpc>
            </a:pPr>
            <a:r>
              <a:rPr lang="en-US" sz="4000" spc="-100">
                <a:solidFill>
                  <a:srgbClr val="2B187D"/>
                </a:solidFill>
                <a:latin typeface="Cerebri"/>
                <a:ea typeface="Cerebri"/>
                <a:cs typeface="Cerebri"/>
                <a:sym typeface="Cerebri"/>
              </a:rPr>
              <a:t>How careers have changed</a:t>
            </a:r>
          </a:p>
        </p:txBody>
      </p:sp>
      <p:sp>
        <p:nvSpPr>
          <p:cNvPr id="6" name="TextBox 6"/>
          <p:cNvSpPr txBox="1"/>
          <p:nvPr/>
        </p:nvSpPr>
        <p:spPr>
          <a:xfrm>
            <a:off x="1011195" y="3663051"/>
            <a:ext cx="7889203" cy="447642"/>
          </a:xfrm>
          <a:prstGeom prst="rect">
            <a:avLst/>
          </a:prstGeom>
        </p:spPr>
        <p:txBody>
          <a:bodyPr lIns="0" tIns="0" rIns="0" bIns="0" rtlCol="0" anchor="t">
            <a:spAutoFit/>
          </a:bodyPr>
          <a:lstStyle/>
          <a:p>
            <a:pPr algn="ctr">
              <a:lnSpc>
                <a:spcPts val="3599"/>
              </a:lnSpc>
            </a:pPr>
            <a:r>
              <a:rPr lang="en-US" sz="2999" b="1" spc="-74">
                <a:solidFill>
                  <a:srgbClr val="2B187D"/>
                </a:solidFill>
                <a:latin typeface="Cerebri Bold"/>
                <a:ea typeface="Cerebri Bold"/>
                <a:cs typeface="Cerebri Bold"/>
                <a:sym typeface="Cerebri Bold"/>
              </a:rPr>
              <a:t>Past</a:t>
            </a:r>
          </a:p>
        </p:txBody>
      </p:sp>
      <p:sp>
        <p:nvSpPr>
          <p:cNvPr id="7" name="TextBox 7"/>
          <p:cNvSpPr txBox="1"/>
          <p:nvPr/>
        </p:nvSpPr>
        <p:spPr>
          <a:xfrm>
            <a:off x="9686180" y="3663051"/>
            <a:ext cx="7424530" cy="447642"/>
          </a:xfrm>
          <a:prstGeom prst="rect">
            <a:avLst/>
          </a:prstGeom>
        </p:spPr>
        <p:txBody>
          <a:bodyPr lIns="0" tIns="0" rIns="0" bIns="0" rtlCol="0" anchor="t">
            <a:spAutoFit/>
          </a:bodyPr>
          <a:lstStyle/>
          <a:p>
            <a:pPr algn="ctr">
              <a:lnSpc>
                <a:spcPts val="3599"/>
              </a:lnSpc>
            </a:pPr>
            <a:r>
              <a:rPr lang="en-US" sz="2999" b="1" spc="-74">
                <a:solidFill>
                  <a:srgbClr val="2B187D"/>
                </a:solidFill>
                <a:latin typeface="Cerebri Bold"/>
                <a:ea typeface="Cerebri Bold"/>
                <a:cs typeface="Cerebri Bold"/>
                <a:sym typeface="Cerebri Bold"/>
              </a:rPr>
              <a:t>Present</a:t>
            </a:r>
          </a:p>
        </p:txBody>
      </p:sp>
      <p:sp>
        <p:nvSpPr>
          <p:cNvPr id="8" name="Freeform 8"/>
          <p:cNvSpPr/>
          <p:nvPr/>
        </p:nvSpPr>
        <p:spPr>
          <a:xfrm>
            <a:off x="1243531" y="3858305"/>
            <a:ext cx="7424530" cy="5780116"/>
          </a:xfrm>
          <a:custGeom>
            <a:avLst/>
            <a:gdLst/>
            <a:ahLst/>
            <a:cxnLst/>
            <a:rect l="l" t="t" r="r" b="b"/>
            <a:pathLst>
              <a:path w="7424530" h="5780116">
                <a:moveTo>
                  <a:pt x="0" y="0"/>
                </a:moveTo>
                <a:lnTo>
                  <a:pt x="7424530" y="0"/>
                </a:lnTo>
                <a:lnTo>
                  <a:pt x="7424530" y="5780116"/>
                </a:lnTo>
                <a:lnTo>
                  <a:pt x="0" y="5780116"/>
                </a:lnTo>
                <a:lnTo>
                  <a:pt x="0" y="0"/>
                </a:lnTo>
                <a:close/>
              </a:path>
            </a:pathLst>
          </a:custGeom>
          <a:blipFill>
            <a:blip r:embed="rId4"/>
            <a:stretch>
              <a:fillRect l="-21" r="-21"/>
            </a:stretch>
          </a:blipFill>
        </p:spPr>
        <p:txBody>
          <a:bodyPr/>
          <a:lstStyle/>
          <a:p>
            <a:endParaRPr lang="en-US"/>
          </a:p>
        </p:txBody>
      </p:sp>
      <p:sp>
        <p:nvSpPr>
          <p:cNvPr id="9" name="Freeform 9"/>
          <p:cNvSpPr/>
          <p:nvPr/>
        </p:nvSpPr>
        <p:spPr>
          <a:xfrm>
            <a:off x="9376099" y="3935384"/>
            <a:ext cx="7424530" cy="5780116"/>
          </a:xfrm>
          <a:custGeom>
            <a:avLst/>
            <a:gdLst/>
            <a:ahLst/>
            <a:cxnLst/>
            <a:rect l="l" t="t" r="r" b="b"/>
            <a:pathLst>
              <a:path w="7424530" h="5780116">
                <a:moveTo>
                  <a:pt x="0" y="0"/>
                </a:moveTo>
                <a:lnTo>
                  <a:pt x="7424530" y="0"/>
                </a:lnTo>
                <a:lnTo>
                  <a:pt x="7424530" y="5780116"/>
                </a:lnTo>
                <a:lnTo>
                  <a:pt x="0" y="5780116"/>
                </a:lnTo>
                <a:lnTo>
                  <a:pt x="0" y="0"/>
                </a:lnTo>
                <a:close/>
              </a:path>
            </a:pathLst>
          </a:custGeom>
          <a:blipFill>
            <a:blip r:embed="rId5"/>
            <a:stretch>
              <a:fillRect l="-21" r="-21"/>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4" name="TextBox 4"/>
          <p:cNvSpPr txBox="1"/>
          <p:nvPr/>
        </p:nvSpPr>
        <p:spPr>
          <a:xfrm>
            <a:off x="571500" y="571500"/>
            <a:ext cx="11412389" cy="609617"/>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The words we use shape how we see our careers</a:t>
            </a:r>
          </a:p>
        </p:txBody>
      </p:sp>
      <p:sp>
        <p:nvSpPr>
          <p:cNvPr id="5" name="TextBox 5"/>
          <p:cNvSpPr txBox="1"/>
          <p:nvPr/>
        </p:nvSpPr>
        <p:spPr>
          <a:xfrm>
            <a:off x="2817384" y="1928181"/>
            <a:ext cx="5194300" cy="530258"/>
          </a:xfrm>
          <a:prstGeom prst="rect">
            <a:avLst/>
          </a:prstGeom>
        </p:spPr>
        <p:txBody>
          <a:bodyPr lIns="0" tIns="0" rIns="0" bIns="0" rtlCol="0" anchor="t">
            <a:spAutoFit/>
          </a:bodyPr>
          <a:lstStyle/>
          <a:p>
            <a:pPr algn="l">
              <a:lnSpc>
                <a:spcPts val="3999"/>
              </a:lnSpc>
            </a:pPr>
            <a:r>
              <a:rPr lang="en-US" sz="3999" b="1" spc="-79">
                <a:solidFill>
                  <a:srgbClr val="2B187D"/>
                </a:solidFill>
                <a:latin typeface="Cerebri Bold"/>
                <a:ea typeface="Cerebri Bold"/>
                <a:cs typeface="Cerebri Bold"/>
                <a:sym typeface="Cerebri Bold"/>
              </a:rPr>
              <a:t>Ladder-like language</a:t>
            </a:r>
          </a:p>
        </p:txBody>
      </p:sp>
      <p:sp>
        <p:nvSpPr>
          <p:cNvPr id="6" name="TextBox 6"/>
          <p:cNvSpPr txBox="1"/>
          <p:nvPr/>
        </p:nvSpPr>
        <p:spPr>
          <a:xfrm>
            <a:off x="11317727" y="1928181"/>
            <a:ext cx="4881576" cy="530258"/>
          </a:xfrm>
          <a:prstGeom prst="rect">
            <a:avLst/>
          </a:prstGeom>
        </p:spPr>
        <p:txBody>
          <a:bodyPr lIns="0" tIns="0" rIns="0" bIns="0" rtlCol="0" anchor="t">
            <a:spAutoFit/>
          </a:bodyPr>
          <a:lstStyle/>
          <a:p>
            <a:pPr algn="l">
              <a:lnSpc>
                <a:spcPts val="3999"/>
              </a:lnSpc>
            </a:pPr>
            <a:r>
              <a:rPr lang="en-US" sz="3999" b="1" spc="-79">
                <a:solidFill>
                  <a:srgbClr val="00CEB8"/>
                </a:solidFill>
                <a:latin typeface="Cerebri Bold"/>
                <a:ea typeface="Cerebri Bold"/>
                <a:cs typeface="Cerebri Bold"/>
                <a:sym typeface="Cerebri Bold"/>
              </a:rPr>
              <a:t>Squiggly swaps</a:t>
            </a:r>
          </a:p>
        </p:txBody>
      </p:sp>
      <p:sp>
        <p:nvSpPr>
          <p:cNvPr id="7" name="TextBox 7"/>
          <p:cNvSpPr txBox="1"/>
          <p:nvPr/>
        </p:nvSpPr>
        <p:spPr>
          <a:xfrm>
            <a:off x="11317727" y="2738796"/>
            <a:ext cx="4733447" cy="679467"/>
          </a:xfrm>
          <a:prstGeom prst="rect">
            <a:avLst/>
          </a:prstGeom>
        </p:spPr>
        <p:txBody>
          <a:bodyPr lIns="0" tIns="0" rIns="0" bIns="0" rtlCol="0" anchor="t">
            <a:spAutoFit/>
          </a:bodyPr>
          <a:lstStyle/>
          <a:p>
            <a:pPr algn="just">
              <a:lnSpc>
                <a:spcPts val="5599"/>
              </a:lnSpc>
            </a:pPr>
            <a:r>
              <a:rPr lang="en-US" sz="3999" b="1">
                <a:solidFill>
                  <a:srgbClr val="00CEB8"/>
                </a:solidFill>
                <a:latin typeface="Cerebri Bold"/>
                <a:ea typeface="Cerebri Bold"/>
                <a:cs typeface="Cerebri Bold"/>
                <a:sym typeface="Cerebri Bold"/>
              </a:rPr>
              <a:t>Possibilities</a:t>
            </a:r>
          </a:p>
        </p:txBody>
      </p:sp>
      <p:sp>
        <p:nvSpPr>
          <p:cNvPr id="8" name="TextBox 8"/>
          <p:cNvSpPr txBox="1"/>
          <p:nvPr/>
        </p:nvSpPr>
        <p:spPr>
          <a:xfrm>
            <a:off x="11317727" y="3384626"/>
            <a:ext cx="4221377" cy="387561"/>
          </a:xfrm>
          <a:prstGeom prst="rect">
            <a:avLst/>
          </a:prstGeom>
        </p:spPr>
        <p:txBody>
          <a:bodyPr lIns="0" tIns="0" rIns="0" bIns="0" rtlCol="0" anchor="t">
            <a:spAutoFit/>
          </a:bodyPr>
          <a:lstStyle/>
          <a:p>
            <a:pPr algn="l">
              <a:lnSpc>
                <a:spcPts val="3155"/>
              </a:lnSpc>
            </a:pPr>
            <a:r>
              <a:rPr lang="en-US" sz="2253" i="1">
                <a:solidFill>
                  <a:srgbClr val="00CEB8"/>
                </a:solidFill>
                <a:latin typeface="Cerebri Italics"/>
                <a:ea typeface="Cerebri Italics"/>
                <a:cs typeface="Cerebri Italics"/>
                <a:sym typeface="Cerebri Italics"/>
              </a:rPr>
              <a:t>give permission to explore</a:t>
            </a:r>
          </a:p>
        </p:txBody>
      </p:sp>
      <p:sp>
        <p:nvSpPr>
          <p:cNvPr id="9" name="TextBox 9"/>
          <p:cNvSpPr txBox="1"/>
          <p:nvPr/>
        </p:nvSpPr>
        <p:spPr>
          <a:xfrm>
            <a:off x="11317727" y="4226539"/>
            <a:ext cx="4733447" cy="679467"/>
          </a:xfrm>
          <a:prstGeom prst="rect">
            <a:avLst/>
          </a:prstGeom>
        </p:spPr>
        <p:txBody>
          <a:bodyPr lIns="0" tIns="0" rIns="0" bIns="0" rtlCol="0" anchor="t">
            <a:spAutoFit/>
          </a:bodyPr>
          <a:lstStyle/>
          <a:p>
            <a:pPr algn="just">
              <a:lnSpc>
                <a:spcPts val="5599"/>
              </a:lnSpc>
            </a:pPr>
            <a:r>
              <a:rPr lang="en-US" sz="3999" b="1">
                <a:solidFill>
                  <a:srgbClr val="00CEB8"/>
                </a:solidFill>
                <a:latin typeface="Cerebri Bold"/>
                <a:ea typeface="Cerebri Bold"/>
                <a:cs typeface="Cerebri Bold"/>
                <a:sym typeface="Cerebri Bold"/>
              </a:rPr>
              <a:t>Moves</a:t>
            </a:r>
          </a:p>
        </p:txBody>
      </p:sp>
      <p:sp>
        <p:nvSpPr>
          <p:cNvPr id="10" name="TextBox 10"/>
          <p:cNvSpPr txBox="1"/>
          <p:nvPr/>
        </p:nvSpPr>
        <p:spPr>
          <a:xfrm>
            <a:off x="11317727" y="4891417"/>
            <a:ext cx="6213485" cy="387529"/>
          </a:xfrm>
          <a:prstGeom prst="rect">
            <a:avLst/>
          </a:prstGeom>
        </p:spPr>
        <p:txBody>
          <a:bodyPr lIns="0" tIns="0" rIns="0" bIns="0" rtlCol="0" anchor="t">
            <a:spAutoFit/>
          </a:bodyPr>
          <a:lstStyle/>
          <a:p>
            <a:pPr algn="l">
              <a:lnSpc>
                <a:spcPts val="3155"/>
              </a:lnSpc>
            </a:pPr>
            <a:r>
              <a:rPr lang="en-US" sz="2253" i="1">
                <a:solidFill>
                  <a:srgbClr val="00CEB8"/>
                </a:solidFill>
                <a:latin typeface="Cerebri Italics"/>
                <a:ea typeface="Cerebri Italics"/>
                <a:cs typeface="Cerebri Italics"/>
                <a:sym typeface="Cerebri Italics"/>
              </a:rPr>
              <a:t> can be made in multiple directions</a:t>
            </a:r>
          </a:p>
        </p:txBody>
      </p:sp>
      <p:sp>
        <p:nvSpPr>
          <p:cNvPr id="11" name="TextBox 11"/>
          <p:cNvSpPr txBox="1"/>
          <p:nvPr/>
        </p:nvSpPr>
        <p:spPr>
          <a:xfrm>
            <a:off x="11317727" y="5733330"/>
            <a:ext cx="4733447" cy="679467"/>
          </a:xfrm>
          <a:prstGeom prst="rect">
            <a:avLst/>
          </a:prstGeom>
        </p:spPr>
        <p:txBody>
          <a:bodyPr lIns="0" tIns="0" rIns="0" bIns="0" rtlCol="0" anchor="t">
            <a:spAutoFit/>
          </a:bodyPr>
          <a:lstStyle/>
          <a:p>
            <a:pPr algn="just">
              <a:lnSpc>
                <a:spcPts val="5599"/>
              </a:lnSpc>
            </a:pPr>
            <a:r>
              <a:rPr lang="en-US" sz="3999" b="1">
                <a:solidFill>
                  <a:srgbClr val="00CEB8"/>
                </a:solidFill>
                <a:latin typeface="Cerebri Bold"/>
                <a:ea typeface="Cerebri Bold"/>
                <a:cs typeface="Cerebri Bold"/>
                <a:sym typeface="Cerebri Bold"/>
              </a:rPr>
              <a:t>Talents</a:t>
            </a:r>
          </a:p>
        </p:txBody>
      </p:sp>
      <p:sp>
        <p:nvSpPr>
          <p:cNvPr id="12" name="TextBox 12"/>
          <p:cNvSpPr txBox="1"/>
          <p:nvPr/>
        </p:nvSpPr>
        <p:spPr>
          <a:xfrm>
            <a:off x="11317727" y="6331535"/>
            <a:ext cx="6213485" cy="387529"/>
          </a:xfrm>
          <a:prstGeom prst="rect">
            <a:avLst/>
          </a:prstGeom>
        </p:spPr>
        <p:txBody>
          <a:bodyPr lIns="0" tIns="0" rIns="0" bIns="0" rtlCol="0" anchor="t">
            <a:spAutoFit/>
          </a:bodyPr>
          <a:lstStyle/>
          <a:p>
            <a:pPr algn="l">
              <a:lnSpc>
                <a:spcPts val="3155"/>
              </a:lnSpc>
            </a:pPr>
            <a:r>
              <a:rPr lang="en-US" sz="2253" i="1">
                <a:solidFill>
                  <a:srgbClr val="00CEB8"/>
                </a:solidFill>
                <a:latin typeface="Cerebri Italics"/>
                <a:ea typeface="Cerebri Italics"/>
                <a:cs typeface="Cerebri Italics"/>
                <a:sym typeface="Cerebri Italics"/>
              </a:rPr>
              <a:t>transfer to more people and places</a:t>
            </a:r>
          </a:p>
        </p:txBody>
      </p:sp>
      <p:sp>
        <p:nvSpPr>
          <p:cNvPr id="13" name="TextBox 13"/>
          <p:cNvSpPr txBox="1"/>
          <p:nvPr/>
        </p:nvSpPr>
        <p:spPr>
          <a:xfrm>
            <a:off x="11317727" y="7173448"/>
            <a:ext cx="4613422" cy="679467"/>
          </a:xfrm>
          <a:prstGeom prst="rect">
            <a:avLst/>
          </a:prstGeom>
        </p:spPr>
        <p:txBody>
          <a:bodyPr lIns="0" tIns="0" rIns="0" bIns="0" rtlCol="0" anchor="t">
            <a:spAutoFit/>
          </a:bodyPr>
          <a:lstStyle/>
          <a:p>
            <a:pPr algn="just">
              <a:lnSpc>
                <a:spcPts val="5599"/>
              </a:lnSpc>
            </a:pPr>
            <a:r>
              <a:rPr lang="en-US" sz="3999" b="1">
                <a:solidFill>
                  <a:srgbClr val="00CEB8"/>
                </a:solidFill>
                <a:latin typeface="Cerebri Bold"/>
                <a:ea typeface="Cerebri Bold"/>
                <a:cs typeface="Cerebri Bold"/>
                <a:sym typeface="Cerebri Bold"/>
              </a:rPr>
              <a:t>Direction</a:t>
            </a:r>
          </a:p>
        </p:txBody>
      </p:sp>
      <p:sp>
        <p:nvSpPr>
          <p:cNvPr id="14" name="TextBox 14"/>
          <p:cNvSpPr txBox="1"/>
          <p:nvPr/>
        </p:nvSpPr>
        <p:spPr>
          <a:xfrm>
            <a:off x="11317727" y="7821148"/>
            <a:ext cx="6213485" cy="387561"/>
          </a:xfrm>
          <a:prstGeom prst="rect">
            <a:avLst/>
          </a:prstGeom>
        </p:spPr>
        <p:txBody>
          <a:bodyPr lIns="0" tIns="0" rIns="0" bIns="0" rtlCol="0" anchor="t">
            <a:spAutoFit/>
          </a:bodyPr>
          <a:lstStyle/>
          <a:p>
            <a:pPr algn="l">
              <a:lnSpc>
                <a:spcPts val="3155"/>
              </a:lnSpc>
            </a:pPr>
            <a:r>
              <a:rPr lang="en-US" sz="2253" i="1">
                <a:solidFill>
                  <a:srgbClr val="00CEB8"/>
                </a:solidFill>
                <a:latin typeface="Cerebri Italics"/>
                <a:ea typeface="Cerebri Italics"/>
                <a:cs typeface="Cerebri Italics"/>
                <a:sym typeface="Cerebri Italics"/>
              </a:rPr>
              <a:t>gives a focus that‘s flexible</a:t>
            </a:r>
          </a:p>
        </p:txBody>
      </p:sp>
      <p:sp>
        <p:nvSpPr>
          <p:cNvPr id="15" name="TextBox 15"/>
          <p:cNvSpPr txBox="1"/>
          <p:nvPr/>
        </p:nvSpPr>
        <p:spPr>
          <a:xfrm>
            <a:off x="11317727" y="8663061"/>
            <a:ext cx="4733447" cy="679467"/>
          </a:xfrm>
          <a:prstGeom prst="rect">
            <a:avLst/>
          </a:prstGeom>
        </p:spPr>
        <p:txBody>
          <a:bodyPr lIns="0" tIns="0" rIns="0" bIns="0" rtlCol="0" anchor="t">
            <a:spAutoFit/>
          </a:bodyPr>
          <a:lstStyle/>
          <a:p>
            <a:pPr algn="just">
              <a:lnSpc>
                <a:spcPts val="5599"/>
              </a:lnSpc>
            </a:pPr>
            <a:r>
              <a:rPr lang="en-US" sz="3999" b="1">
                <a:solidFill>
                  <a:srgbClr val="00CEB8"/>
                </a:solidFill>
                <a:latin typeface="Cerebri Bold"/>
                <a:ea typeface="Cerebri Bold"/>
                <a:cs typeface="Cerebri Bold"/>
                <a:sym typeface="Cerebri Bold"/>
              </a:rPr>
              <a:t>Progression</a:t>
            </a:r>
          </a:p>
        </p:txBody>
      </p:sp>
      <p:sp>
        <p:nvSpPr>
          <p:cNvPr id="16" name="TextBox 16"/>
          <p:cNvSpPr txBox="1"/>
          <p:nvPr/>
        </p:nvSpPr>
        <p:spPr>
          <a:xfrm>
            <a:off x="11317727" y="9327939"/>
            <a:ext cx="6213485" cy="387561"/>
          </a:xfrm>
          <a:prstGeom prst="rect">
            <a:avLst/>
          </a:prstGeom>
        </p:spPr>
        <p:txBody>
          <a:bodyPr lIns="0" tIns="0" rIns="0" bIns="0" rtlCol="0" anchor="t">
            <a:spAutoFit/>
          </a:bodyPr>
          <a:lstStyle/>
          <a:p>
            <a:pPr algn="l">
              <a:lnSpc>
                <a:spcPts val="3155"/>
              </a:lnSpc>
            </a:pPr>
            <a:r>
              <a:rPr lang="en-US" sz="2253" i="1">
                <a:solidFill>
                  <a:srgbClr val="00CEB8"/>
                </a:solidFill>
                <a:latin typeface="Cerebri Italics"/>
                <a:ea typeface="Cerebri Italics"/>
                <a:cs typeface="Cerebri Italics"/>
                <a:sym typeface="Cerebri Italics"/>
              </a:rPr>
              <a:t>opens up more opportunities</a:t>
            </a:r>
          </a:p>
        </p:txBody>
      </p:sp>
      <p:sp>
        <p:nvSpPr>
          <p:cNvPr id="17" name="TextBox 17"/>
          <p:cNvSpPr txBox="1"/>
          <p:nvPr/>
        </p:nvSpPr>
        <p:spPr>
          <a:xfrm>
            <a:off x="2826909" y="2738796"/>
            <a:ext cx="4796356" cy="679467"/>
          </a:xfrm>
          <a:prstGeom prst="rect">
            <a:avLst/>
          </a:prstGeom>
        </p:spPr>
        <p:txBody>
          <a:bodyPr lIns="0" tIns="0" rIns="0" bIns="0" rtlCol="0" anchor="t">
            <a:spAutoFit/>
          </a:bodyPr>
          <a:lstStyle/>
          <a:p>
            <a:pPr algn="l">
              <a:lnSpc>
                <a:spcPts val="5599"/>
              </a:lnSpc>
            </a:pPr>
            <a:r>
              <a:rPr lang="en-US" sz="3999" b="1">
                <a:solidFill>
                  <a:srgbClr val="2B187D"/>
                </a:solidFill>
                <a:latin typeface="Cerebri Bold"/>
                <a:ea typeface="Cerebri Bold"/>
                <a:cs typeface="Cerebri Bold"/>
                <a:sym typeface="Cerebri Bold"/>
              </a:rPr>
              <a:t>Plans</a:t>
            </a:r>
          </a:p>
        </p:txBody>
      </p:sp>
      <p:sp>
        <p:nvSpPr>
          <p:cNvPr id="18" name="TextBox 18"/>
          <p:cNvSpPr txBox="1"/>
          <p:nvPr/>
        </p:nvSpPr>
        <p:spPr>
          <a:xfrm>
            <a:off x="2851909" y="3384626"/>
            <a:ext cx="4221377" cy="387561"/>
          </a:xfrm>
          <a:prstGeom prst="rect">
            <a:avLst/>
          </a:prstGeom>
        </p:spPr>
        <p:txBody>
          <a:bodyPr lIns="0" tIns="0" rIns="0" bIns="0" rtlCol="0" anchor="t">
            <a:spAutoFit/>
          </a:bodyPr>
          <a:lstStyle/>
          <a:p>
            <a:pPr algn="l">
              <a:lnSpc>
                <a:spcPts val="3155"/>
              </a:lnSpc>
            </a:pPr>
            <a:r>
              <a:rPr lang="en-US" sz="2253" i="1">
                <a:solidFill>
                  <a:srgbClr val="2B187D"/>
                </a:solidFill>
                <a:latin typeface="Cerebri Italics"/>
                <a:ea typeface="Cerebri Italics"/>
                <a:cs typeface="Cerebri Italics"/>
                <a:sym typeface="Cerebri Italics"/>
              </a:rPr>
              <a:t>limit us to today's reality</a:t>
            </a:r>
          </a:p>
        </p:txBody>
      </p:sp>
      <p:sp>
        <p:nvSpPr>
          <p:cNvPr id="19" name="TextBox 19"/>
          <p:cNvSpPr txBox="1"/>
          <p:nvPr/>
        </p:nvSpPr>
        <p:spPr>
          <a:xfrm>
            <a:off x="2826909" y="4226540"/>
            <a:ext cx="2083807" cy="679467"/>
          </a:xfrm>
          <a:prstGeom prst="rect">
            <a:avLst/>
          </a:prstGeom>
        </p:spPr>
        <p:txBody>
          <a:bodyPr lIns="0" tIns="0" rIns="0" bIns="0" rtlCol="0" anchor="t">
            <a:spAutoFit/>
          </a:bodyPr>
          <a:lstStyle/>
          <a:p>
            <a:pPr algn="l">
              <a:lnSpc>
                <a:spcPts val="5599"/>
              </a:lnSpc>
            </a:pPr>
            <a:r>
              <a:rPr lang="en-US" sz="3999" b="1">
                <a:solidFill>
                  <a:srgbClr val="2B187D"/>
                </a:solidFill>
                <a:latin typeface="Cerebri Bold"/>
                <a:ea typeface="Cerebri Bold"/>
                <a:cs typeface="Cerebri Bold"/>
                <a:sym typeface="Cerebri Bold"/>
              </a:rPr>
              <a:t>Steps</a:t>
            </a:r>
          </a:p>
        </p:txBody>
      </p:sp>
      <p:sp>
        <p:nvSpPr>
          <p:cNvPr id="20" name="TextBox 20"/>
          <p:cNvSpPr txBox="1"/>
          <p:nvPr/>
        </p:nvSpPr>
        <p:spPr>
          <a:xfrm>
            <a:off x="2851909" y="4891417"/>
            <a:ext cx="4221377" cy="387561"/>
          </a:xfrm>
          <a:prstGeom prst="rect">
            <a:avLst/>
          </a:prstGeom>
        </p:spPr>
        <p:txBody>
          <a:bodyPr lIns="0" tIns="0" rIns="0" bIns="0" rtlCol="0" anchor="t">
            <a:spAutoFit/>
          </a:bodyPr>
          <a:lstStyle/>
          <a:p>
            <a:pPr algn="l">
              <a:lnSpc>
                <a:spcPts val="3155"/>
              </a:lnSpc>
            </a:pPr>
            <a:r>
              <a:rPr lang="en-US" sz="2253" i="1">
                <a:solidFill>
                  <a:srgbClr val="2B187D"/>
                </a:solidFill>
                <a:latin typeface="Cerebri Italics"/>
                <a:ea typeface="Cerebri Italics"/>
                <a:cs typeface="Cerebri Italics"/>
                <a:sym typeface="Cerebri Italics"/>
              </a:rPr>
              <a:t>suggest ‘up‘ is the only way</a:t>
            </a:r>
          </a:p>
        </p:txBody>
      </p:sp>
      <p:sp>
        <p:nvSpPr>
          <p:cNvPr id="21" name="TextBox 21"/>
          <p:cNvSpPr txBox="1"/>
          <p:nvPr/>
        </p:nvSpPr>
        <p:spPr>
          <a:xfrm>
            <a:off x="2826909" y="5733331"/>
            <a:ext cx="2083807" cy="679467"/>
          </a:xfrm>
          <a:prstGeom prst="rect">
            <a:avLst/>
          </a:prstGeom>
        </p:spPr>
        <p:txBody>
          <a:bodyPr lIns="0" tIns="0" rIns="0" bIns="0" rtlCol="0" anchor="t">
            <a:spAutoFit/>
          </a:bodyPr>
          <a:lstStyle/>
          <a:p>
            <a:pPr algn="l">
              <a:lnSpc>
                <a:spcPts val="5599"/>
              </a:lnSpc>
            </a:pPr>
            <a:r>
              <a:rPr lang="en-US" sz="3999" b="1">
                <a:solidFill>
                  <a:srgbClr val="2B187D"/>
                </a:solidFill>
                <a:latin typeface="Cerebri Bold"/>
                <a:ea typeface="Cerebri Bold"/>
                <a:cs typeface="Cerebri Bold"/>
                <a:sym typeface="Cerebri Bold"/>
              </a:rPr>
              <a:t>Titles</a:t>
            </a:r>
          </a:p>
        </p:txBody>
      </p:sp>
      <p:sp>
        <p:nvSpPr>
          <p:cNvPr id="22" name="TextBox 22"/>
          <p:cNvSpPr txBox="1"/>
          <p:nvPr/>
        </p:nvSpPr>
        <p:spPr>
          <a:xfrm>
            <a:off x="2851909" y="6331536"/>
            <a:ext cx="4221377" cy="387561"/>
          </a:xfrm>
          <a:prstGeom prst="rect">
            <a:avLst/>
          </a:prstGeom>
        </p:spPr>
        <p:txBody>
          <a:bodyPr lIns="0" tIns="0" rIns="0" bIns="0" rtlCol="0" anchor="t">
            <a:spAutoFit/>
          </a:bodyPr>
          <a:lstStyle/>
          <a:p>
            <a:pPr algn="l">
              <a:lnSpc>
                <a:spcPts val="3155"/>
              </a:lnSpc>
            </a:pPr>
            <a:r>
              <a:rPr lang="en-US" sz="2253" i="1">
                <a:solidFill>
                  <a:srgbClr val="2B187D"/>
                </a:solidFill>
                <a:latin typeface="Cerebri Italics"/>
                <a:ea typeface="Cerebri Italics"/>
                <a:cs typeface="Cerebri Italics"/>
                <a:sym typeface="Cerebri Italics"/>
              </a:rPr>
              <a:t>don't tell the full story</a:t>
            </a:r>
          </a:p>
        </p:txBody>
      </p:sp>
      <p:sp>
        <p:nvSpPr>
          <p:cNvPr id="23" name="TextBox 23"/>
          <p:cNvSpPr txBox="1"/>
          <p:nvPr/>
        </p:nvSpPr>
        <p:spPr>
          <a:xfrm>
            <a:off x="2826909" y="7173449"/>
            <a:ext cx="3827588" cy="679467"/>
          </a:xfrm>
          <a:prstGeom prst="rect">
            <a:avLst/>
          </a:prstGeom>
        </p:spPr>
        <p:txBody>
          <a:bodyPr lIns="0" tIns="0" rIns="0" bIns="0" rtlCol="0" anchor="t">
            <a:spAutoFit/>
          </a:bodyPr>
          <a:lstStyle/>
          <a:p>
            <a:pPr algn="l">
              <a:lnSpc>
                <a:spcPts val="5599"/>
              </a:lnSpc>
            </a:pPr>
            <a:r>
              <a:rPr lang="en-US" sz="3999" b="1">
                <a:solidFill>
                  <a:srgbClr val="2B187D"/>
                </a:solidFill>
                <a:latin typeface="Cerebri Bold"/>
                <a:ea typeface="Cerebri Bold"/>
                <a:cs typeface="Cerebri Bold"/>
                <a:sym typeface="Cerebri Bold"/>
              </a:rPr>
              <a:t>Destination</a:t>
            </a:r>
          </a:p>
        </p:txBody>
      </p:sp>
      <p:sp>
        <p:nvSpPr>
          <p:cNvPr id="24" name="TextBox 24"/>
          <p:cNvSpPr txBox="1"/>
          <p:nvPr/>
        </p:nvSpPr>
        <p:spPr>
          <a:xfrm>
            <a:off x="2851909" y="7821149"/>
            <a:ext cx="4771356" cy="387561"/>
          </a:xfrm>
          <a:prstGeom prst="rect">
            <a:avLst/>
          </a:prstGeom>
        </p:spPr>
        <p:txBody>
          <a:bodyPr lIns="0" tIns="0" rIns="0" bIns="0" rtlCol="0" anchor="t">
            <a:spAutoFit/>
          </a:bodyPr>
          <a:lstStyle/>
          <a:p>
            <a:pPr algn="l">
              <a:lnSpc>
                <a:spcPts val="3155"/>
              </a:lnSpc>
            </a:pPr>
            <a:r>
              <a:rPr lang="en-US" sz="2253" i="1">
                <a:solidFill>
                  <a:srgbClr val="2B187D"/>
                </a:solidFill>
                <a:latin typeface="Cerebri Italics"/>
                <a:ea typeface="Cerebri Italics"/>
                <a:cs typeface="Cerebri Italics"/>
                <a:sym typeface="Cerebri Italics"/>
              </a:rPr>
              <a:t>fix our future</a:t>
            </a:r>
          </a:p>
        </p:txBody>
      </p:sp>
      <p:sp>
        <p:nvSpPr>
          <p:cNvPr id="25" name="TextBox 25"/>
          <p:cNvSpPr txBox="1"/>
          <p:nvPr/>
        </p:nvSpPr>
        <p:spPr>
          <a:xfrm>
            <a:off x="2826909" y="8663062"/>
            <a:ext cx="3827588" cy="679467"/>
          </a:xfrm>
          <a:prstGeom prst="rect">
            <a:avLst/>
          </a:prstGeom>
        </p:spPr>
        <p:txBody>
          <a:bodyPr lIns="0" tIns="0" rIns="0" bIns="0" rtlCol="0" anchor="t">
            <a:spAutoFit/>
          </a:bodyPr>
          <a:lstStyle/>
          <a:p>
            <a:pPr algn="l">
              <a:lnSpc>
                <a:spcPts val="5599"/>
              </a:lnSpc>
            </a:pPr>
            <a:r>
              <a:rPr lang="en-US" sz="3999" b="1">
                <a:solidFill>
                  <a:srgbClr val="2B187D"/>
                </a:solidFill>
                <a:latin typeface="Cerebri Bold"/>
                <a:ea typeface="Cerebri Bold"/>
                <a:cs typeface="Cerebri Bold"/>
                <a:sym typeface="Cerebri Bold"/>
              </a:rPr>
              <a:t>Promotion</a:t>
            </a:r>
          </a:p>
        </p:txBody>
      </p:sp>
      <p:sp>
        <p:nvSpPr>
          <p:cNvPr id="26" name="TextBox 26"/>
          <p:cNvSpPr txBox="1"/>
          <p:nvPr/>
        </p:nvSpPr>
        <p:spPr>
          <a:xfrm>
            <a:off x="2851909" y="9327939"/>
            <a:ext cx="4771356" cy="387561"/>
          </a:xfrm>
          <a:prstGeom prst="rect">
            <a:avLst/>
          </a:prstGeom>
        </p:spPr>
        <p:txBody>
          <a:bodyPr lIns="0" tIns="0" rIns="0" bIns="0" rtlCol="0" anchor="t">
            <a:spAutoFit/>
          </a:bodyPr>
          <a:lstStyle/>
          <a:p>
            <a:pPr algn="l">
              <a:lnSpc>
                <a:spcPts val="3155"/>
              </a:lnSpc>
            </a:pPr>
            <a:r>
              <a:rPr lang="en-US" sz="2253" i="1">
                <a:solidFill>
                  <a:srgbClr val="2B187D"/>
                </a:solidFill>
                <a:latin typeface="Cerebri Italics"/>
                <a:ea typeface="Cerebri Italics"/>
                <a:cs typeface="Cerebri Italics"/>
                <a:sym typeface="Cerebri Italics"/>
              </a:rPr>
              <a:t>is only one option</a:t>
            </a:r>
          </a:p>
        </p:txBody>
      </p:sp>
      <p:sp>
        <p:nvSpPr>
          <p:cNvPr id="27" name="Freeform 27"/>
          <p:cNvSpPr/>
          <p:nvPr/>
        </p:nvSpPr>
        <p:spPr>
          <a:xfrm>
            <a:off x="3961277" y="2801213"/>
            <a:ext cx="7492071" cy="1158752"/>
          </a:xfrm>
          <a:custGeom>
            <a:avLst/>
            <a:gdLst/>
            <a:ahLst/>
            <a:cxnLst/>
            <a:rect l="l" t="t" r="r" b="b"/>
            <a:pathLst>
              <a:path w="7492071" h="1158752">
                <a:moveTo>
                  <a:pt x="0" y="0"/>
                </a:moveTo>
                <a:lnTo>
                  <a:pt x="7492071" y="0"/>
                </a:lnTo>
                <a:lnTo>
                  <a:pt x="7492071" y="1158752"/>
                </a:lnTo>
                <a:lnTo>
                  <a:pt x="0" y="1158752"/>
                </a:lnTo>
                <a:lnTo>
                  <a:pt x="0" y="0"/>
                </a:lnTo>
                <a:close/>
              </a:path>
            </a:pathLst>
          </a:custGeom>
          <a:blipFill>
            <a:blip r:embed="rId4"/>
            <a:stretch>
              <a:fillRect t="-238600" b="-532992"/>
            </a:stretch>
          </a:blipFill>
        </p:spPr>
        <p:txBody>
          <a:bodyPr/>
          <a:lstStyle/>
          <a:p>
            <a:endParaRPr lang="en-US"/>
          </a:p>
        </p:txBody>
      </p:sp>
      <p:sp>
        <p:nvSpPr>
          <p:cNvPr id="28" name="Freeform 28"/>
          <p:cNvSpPr/>
          <p:nvPr/>
        </p:nvSpPr>
        <p:spPr>
          <a:xfrm>
            <a:off x="3961277" y="4267200"/>
            <a:ext cx="7492071" cy="1158752"/>
          </a:xfrm>
          <a:custGeom>
            <a:avLst/>
            <a:gdLst/>
            <a:ahLst/>
            <a:cxnLst/>
            <a:rect l="l" t="t" r="r" b="b"/>
            <a:pathLst>
              <a:path w="7492071" h="1158752">
                <a:moveTo>
                  <a:pt x="0" y="0"/>
                </a:moveTo>
                <a:lnTo>
                  <a:pt x="7492071" y="0"/>
                </a:lnTo>
                <a:lnTo>
                  <a:pt x="7492071" y="1158752"/>
                </a:lnTo>
                <a:lnTo>
                  <a:pt x="0" y="1158752"/>
                </a:lnTo>
                <a:lnTo>
                  <a:pt x="0" y="0"/>
                </a:lnTo>
                <a:close/>
              </a:path>
            </a:pathLst>
          </a:custGeom>
          <a:blipFill>
            <a:blip r:embed="rId4"/>
            <a:stretch>
              <a:fillRect t="-365538" b="-406054"/>
            </a:stretch>
          </a:blipFill>
        </p:spPr>
        <p:txBody>
          <a:bodyPr/>
          <a:lstStyle/>
          <a:p>
            <a:endParaRPr lang="en-US"/>
          </a:p>
        </p:txBody>
      </p:sp>
      <p:sp>
        <p:nvSpPr>
          <p:cNvPr id="29" name="Freeform 29"/>
          <p:cNvSpPr/>
          <p:nvPr/>
        </p:nvSpPr>
        <p:spPr>
          <a:xfrm>
            <a:off x="3961277" y="5757521"/>
            <a:ext cx="7492071" cy="1158752"/>
          </a:xfrm>
          <a:custGeom>
            <a:avLst/>
            <a:gdLst/>
            <a:ahLst/>
            <a:cxnLst/>
            <a:rect l="l" t="t" r="r" b="b"/>
            <a:pathLst>
              <a:path w="7492071" h="1158752">
                <a:moveTo>
                  <a:pt x="0" y="0"/>
                </a:moveTo>
                <a:lnTo>
                  <a:pt x="7492071" y="0"/>
                </a:lnTo>
                <a:lnTo>
                  <a:pt x="7492071" y="1158752"/>
                </a:lnTo>
                <a:lnTo>
                  <a:pt x="0" y="1158752"/>
                </a:lnTo>
                <a:lnTo>
                  <a:pt x="0" y="0"/>
                </a:lnTo>
                <a:close/>
              </a:path>
            </a:pathLst>
          </a:custGeom>
          <a:blipFill>
            <a:blip r:embed="rId4"/>
            <a:stretch>
              <a:fillRect t="-488245" b="-283348"/>
            </a:stretch>
          </a:blipFill>
        </p:spPr>
        <p:txBody>
          <a:bodyPr/>
          <a:lstStyle/>
          <a:p>
            <a:endParaRPr lang="en-US"/>
          </a:p>
        </p:txBody>
      </p:sp>
      <p:sp>
        <p:nvSpPr>
          <p:cNvPr id="30" name="Freeform 30"/>
          <p:cNvSpPr/>
          <p:nvPr/>
        </p:nvSpPr>
        <p:spPr>
          <a:xfrm>
            <a:off x="3961277" y="7249648"/>
            <a:ext cx="7492071" cy="1158752"/>
          </a:xfrm>
          <a:custGeom>
            <a:avLst/>
            <a:gdLst/>
            <a:ahLst/>
            <a:cxnLst/>
            <a:rect l="l" t="t" r="r" b="b"/>
            <a:pathLst>
              <a:path w="7492071" h="1158752">
                <a:moveTo>
                  <a:pt x="0" y="0"/>
                </a:moveTo>
                <a:lnTo>
                  <a:pt x="7492071" y="0"/>
                </a:lnTo>
                <a:lnTo>
                  <a:pt x="7492071" y="1158753"/>
                </a:lnTo>
                <a:lnTo>
                  <a:pt x="0" y="1158753"/>
                </a:lnTo>
                <a:lnTo>
                  <a:pt x="0" y="0"/>
                </a:lnTo>
                <a:close/>
              </a:path>
            </a:pathLst>
          </a:custGeom>
          <a:blipFill>
            <a:blip r:embed="rId4"/>
            <a:stretch>
              <a:fillRect t="-613772" b="-157820"/>
            </a:stretch>
          </a:blipFill>
        </p:spPr>
        <p:txBody>
          <a:bodyPr/>
          <a:lstStyle/>
          <a:p>
            <a:endParaRPr lang="en-US"/>
          </a:p>
        </p:txBody>
      </p:sp>
      <p:sp>
        <p:nvSpPr>
          <p:cNvPr id="31" name="Freeform 31"/>
          <p:cNvSpPr/>
          <p:nvPr/>
        </p:nvSpPr>
        <p:spPr>
          <a:xfrm>
            <a:off x="3961277" y="8713201"/>
            <a:ext cx="7492071" cy="1158752"/>
          </a:xfrm>
          <a:custGeom>
            <a:avLst/>
            <a:gdLst/>
            <a:ahLst/>
            <a:cxnLst/>
            <a:rect l="l" t="t" r="r" b="b"/>
            <a:pathLst>
              <a:path w="7492071" h="1158752">
                <a:moveTo>
                  <a:pt x="0" y="0"/>
                </a:moveTo>
                <a:lnTo>
                  <a:pt x="7492071" y="0"/>
                </a:lnTo>
                <a:lnTo>
                  <a:pt x="7492071" y="1158752"/>
                </a:lnTo>
                <a:lnTo>
                  <a:pt x="0" y="1158752"/>
                </a:lnTo>
                <a:lnTo>
                  <a:pt x="0" y="0"/>
                </a:lnTo>
                <a:close/>
              </a:path>
            </a:pathLst>
          </a:custGeom>
          <a:blipFill>
            <a:blip r:embed="rId4"/>
            <a:stretch>
              <a:fillRect t="-742120" b="-29472"/>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grpSp>
        <p:nvGrpSpPr>
          <p:cNvPr id="4" name="Group 4"/>
          <p:cNvGrpSpPr/>
          <p:nvPr/>
        </p:nvGrpSpPr>
        <p:grpSpPr>
          <a:xfrm>
            <a:off x="5293001" y="6020748"/>
            <a:ext cx="6530156" cy="4059126"/>
            <a:chOff x="0" y="0"/>
            <a:chExt cx="1719877" cy="1069070"/>
          </a:xfrm>
        </p:grpSpPr>
        <p:sp>
          <p:nvSpPr>
            <p:cNvPr id="5" name="Freeform 5"/>
            <p:cNvSpPr/>
            <p:nvPr/>
          </p:nvSpPr>
          <p:spPr>
            <a:xfrm>
              <a:off x="0" y="0"/>
              <a:ext cx="1719877" cy="1069070"/>
            </a:xfrm>
            <a:custGeom>
              <a:avLst/>
              <a:gdLst/>
              <a:ahLst/>
              <a:cxnLst/>
              <a:rect l="l" t="t" r="r" b="b"/>
              <a:pathLst>
                <a:path w="1719877" h="1069070">
                  <a:moveTo>
                    <a:pt x="60464" y="0"/>
                  </a:moveTo>
                  <a:lnTo>
                    <a:pt x="1659413" y="0"/>
                  </a:lnTo>
                  <a:cubicBezTo>
                    <a:pt x="1675449" y="0"/>
                    <a:pt x="1690828" y="6370"/>
                    <a:pt x="1702167" y="17709"/>
                  </a:cubicBezTo>
                  <a:cubicBezTo>
                    <a:pt x="1713506" y="29049"/>
                    <a:pt x="1719877" y="44428"/>
                    <a:pt x="1719877" y="60464"/>
                  </a:cubicBezTo>
                  <a:lnTo>
                    <a:pt x="1719877" y="1008606"/>
                  </a:lnTo>
                  <a:cubicBezTo>
                    <a:pt x="1719877" y="1024642"/>
                    <a:pt x="1713506" y="1040021"/>
                    <a:pt x="1702167" y="1051361"/>
                  </a:cubicBezTo>
                  <a:cubicBezTo>
                    <a:pt x="1690828" y="1062700"/>
                    <a:pt x="1675449" y="1069070"/>
                    <a:pt x="1659413" y="1069070"/>
                  </a:cubicBezTo>
                  <a:lnTo>
                    <a:pt x="60464" y="1069070"/>
                  </a:lnTo>
                  <a:cubicBezTo>
                    <a:pt x="44428" y="1069070"/>
                    <a:pt x="29049" y="1062700"/>
                    <a:pt x="17709" y="1051361"/>
                  </a:cubicBezTo>
                  <a:cubicBezTo>
                    <a:pt x="6370" y="1040021"/>
                    <a:pt x="0" y="1024642"/>
                    <a:pt x="0" y="1008606"/>
                  </a:cubicBezTo>
                  <a:lnTo>
                    <a:pt x="0" y="60464"/>
                  </a:lnTo>
                  <a:cubicBezTo>
                    <a:pt x="0" y="44428"/>
                    <a:pt x="6370" y="29049"/>
                    <a:pt x="17709" y="17709"/>
                  </a:cubicBezTo>
                  <a:cubicBezTo>
                    <a:pt x="29049" y="6370"/>
                    <a:pt x="44428" y="0"/>
                    <a:pt x="60464" y="0"/>
                  </a:cubicBezTo>
                  <a:close/>
                </a:path>
              </a:pathLst>
            </a:custGeom>
            <a:solidFill>
              <a:srgbClr val="FFEC00"/>
            </a:solidFill>
          </p:spPr>
          <p:txBody>
            <a:bodyPr/>
            <a:lstStyle/>
            <a:p>
              <a:endParaRPr lang="en-US"/>
            </a:p>
          </p:txBody>
        </p:sp>
        <p:sp>
          <p:nvSpPr>
            <p:cNvPr id="6" name="TextBox 6"/>
            <p:cNvSpPr txBox="1"/>
            <p:nvPr/>
          </p:nvSpPr>
          <p:spPr>
            <a:xfrm>
              <a:off x="0" y="-9525"/>
              <a:ext cx="1719877" cy="1078595"/>
            </a:xfrm>
            <a:prstGeom prst="rect">
              <a:avLst/>
            </a:prstGeom>
          </p:spPr>
          <p:txBody>
            <a:bodyPr lIns="50800" tIns="50800" rIns="50800" bIns="50800" rtlCol="0" anchor="ctr"/>
            <a:lstStyle/>
            <a:p>
              <a:pPr algn="ctr">
                <a:lnSpc>
                  <a:spcPts val="2999"/>
                </a:lnSpc>
              </a:pPr>
              <a:endParaRPr/>
            </a:p>
          </p:txBody>
        </p:sp>
      </p:grpSp>
      <p:sp>
        <p:nvSpPr>
          <p:cNvPr id="7" name="Freeform 7"/>
          <p:cNvSpPr/>
          <p:nvPr/>
        </p:nvSpPr>
        <p:spPr>
          <a:xfrm>
            <a:off x="5420384" y="5782623"/>
            <a:ext cx="6434906" cy="3932877"/>
          </a:xfrm>
          <a:custGeom>
            <a:avLst/>
            <a:gdLst/>
            <a:ahLst/>
            <a:cxnLst/>
            <a:rect l="l" t="t" r="r" b="b"/>
            <a:pathLst>
              <a:path w="6434906" h="3932877">
                <a:moveTo>
                  <a:pt x="0" y="0"/>
                </a:moveTo>
                <a:lnTo>
                  <a:pt x="6434906" y="0"/>
                </a:lnTo>
                <a:lnTo>
                  <a:pt x="6434906" y="3932877"/>
                </a:lnTo>
                <a:lnTo>
                  <a:pt x="0" y="3932877"/>
                </a:lnTo>
                <a:lnTo>
                  <a:pt x="0" y="0"/>
                </a:lnTo>
                <a:close/>
              </a:path>
            </a:pathLst>
          </a:custGeom>
          <a:blipFill>
            <a:blip r:embed="rId4"/>
            <a:stretch>
              <a:fillRect b="-9419"/>
            </a:stretch>
          </a:blipFill>
        </p:spPr>
        <p:txBody>
          <a:bodyPr/>
          <a:lstStyle/>
          <a:p>
            <a:endParaRPr lang="en-US"/>
          </a:p>
        </p:txBody>
      </p:sp>
      <p:grpSp>
        <p:nvGrpSpPr>
          <p:cNvPr id="8" name="Group 8"/>
          <p:cNvGrpSpPr/>
          <p:nvPr/>
        </p:nvGrpSpPr>
        <p:grpSpPr>
          <a:xfrm>
            <a:off x="12045950" y="5578869"/>
            <a:ext cx="5943117" cy="4501005"/>
            <a:chOff x="0" y="0"/>
            <a:chExt cx="1565265" cy="1185450"/>
          </a:xfrm>
        </p:grpSpPr>
        <p:sp>
          <p:nvSpPr>
            <p:cNvPr id="9" name="Freeform 9"/>
            <p:cNvSpPr/>
            <p:nvPr/>
          </p:nvSpPr>
          <p:spPr>
            <a:xfrm>
              <a:off x="0" y="0"/>
              <a:ext cx="1565265" cy="1185450"/>
            </a:xfrm>
            <a:custGeom>
              <a:avLst/>
              <a:gdLst/>
              <a:ahLst/>
              <a:cxnLst/>
              <a:rect l="l" t="t" r="r" b="b"/>
              <a:pathLst>
                <a:path w="1565265" h="1185450">
                  <a:moveTo>
                    <a:pt x="66436" y="0"/>
                  </a:moveTo>
                  <a:lnTo>
                    <a:pt x="1498829" y="0"/>
                  </a:lnTo>
                  <a:cubicBezTo>
                    <a:pt x="1535521" y="0"/>
                    <a:pt x="1565265" y="29744"/>
                    <a:pt x="1565265" y="66436"/>
                  </a:cubicBezTo>
                  <a:lnTo>
                    <a:pt x="1565265" y="1119014"/>
                  </a:lnTo>
                  <a:cubicBezTo>
                    <a:pt x="1565265" y="1155705"/>
                    <a:pt x="1535521" y="1185450"/>
                    <a:pt x="1498829" y="1185450"/>
                  </a:cubicBezTo>
                  <a:lnTo>
                    <a:pt x="66436" y="1185450"/>
                  </a:lnTo>
                  <a:cubicBezTo>
                    <a:pt x="29744" y="1185450"/>
                    <a:pt x="0" y="1155705"/>
                    <a:pt x="0" y="1119014"/>
                  </a:cubicBezTo>
                  <a:lnTo>
                    <a:pt x="0" y="66436"/>
                  </a:lnTo>
                  <a:cubicBezTo>
                    <a:pt x="0" y="29744"/>
                    <a:pt x="29744" y="0"/>
                    <a:pt x="66436" y="0"/>
                  </a:cubicBezTo>
                  <a:close/>
                </a:path>
              </a:pathLst>
            </a:custGeom>
            <a:solidFill>
              <a:srgbClr val="FFEC00"/>
            </a:solidFill>
          </p:spPr>
          <p:txBody>
            <a:bodyPr/>
            <a:lstStyle/>
            <a:p>
              <a:endParaRPr lang="en-US"/>
            </a:p>
          </p:txBody>
        </p:sp>
        <p:sp>
          <p:nvSpPr>
            <p:cNvPr id="10" name="TextBox 10"/>
            <p:cNvSpPr txBox="1"/>
            <p:nvPr/>
          </p:nvSpPr>
          <p:spPr>
            <a:xfrm>
              <a:off x="0" y="-9525"/>
              <a:ext cx="1565265" cy="1194975"/>
            </a:xfrm>
            <a:prstGeom prst="rect">
              <a:avLst/>
            </a:prstGeom>
          </p:spPr>
          <p:txBody>
            <a:bodyPr lIns="50800" tIns="50800" rIns="50800" bIns="50800" rtlCol="0" anchor="ctr"/>
            <a:lstStyle/>
            <a:p>
              <a:pPr algn="ctr">
                <a:lnSpc>
                  <a:spcPts val="2999"/>
                </a:lnSpc>
              </a:pPr>
              <a:endParaRPr/>
            </a:p>
          </p:txBody>
        </p:sp>
      </p:grpSp>
      <p:grpSp>
        <p:nvGrpSpPr>
          <p:cNvPr id="11" name="Group 11"/>
          <p:cNvGrpSpPr/>
          <p:nvPr/>
        </p:nvGrpSpPr>
        <p:grpSpPr>
          <a:xfrm>
            <a:off x="5293001" y="1736280"/>
            <a:ext cx="6530156" cy="4046343"/>
            <a:chOff x="0" y="0"/>
            <a:chExt cx="1719877" cy="1065704"/>
          </a:xfrm>
        </p:grpSpPr>
        <p:sp>
          <p:nvSpPr>
            <p:cNvPr id="12" name="Freeform 12"/>
            <p:cNvSpPr/>
            <p:nvPr/>
          </p:nvSpPr>
          <p:spPr>
            <a:xfrm>
              <a:off x="0" y="0"/>
              <a:ext cx="1719877" cy="1065704"/>
            </a:xfrm>
            <a:custGeom>
              <a:avLst/>
              <a:gdLst/>
              <a:ahLst/>
              <a:cxnLst/>
              <a:rect l="l" t="t" r="r" b="b"/>
              <a:pathLst>
                <a:path w="1719877" h="1065704">
                  <a:moveTo>
                    <a:pt x="60464" y="0"/>
                  </a:moveTo>
                  <a:lnTo>
                    <a:pt x="1659413" y="0"/>
                  </a:lnTo>
                  <a:cubicBezTo>
                    <a:pt x="1675449" y="0"/>
                    <a:pt x="1690828" y="6370"/>
                    <a:pt x="1702167" y="17709"/>
                  </a:cubicBezTo>
                  <a:cubicBezTo>
                    <a:pt x="1713506" y="29049"/>
                    <a:pt x="1719877" y="44428"/>
                    <a:pt x="1719877" y="60464"/>
                  </a:cubicBezTo>
                  <a:lnTo>
                    <a:pt x="1719877" y="1005240"/>
                  </a:lnTo>
                  <a:cubicBezTo>
                    <a:pt x="1719877" y="1021276"/>
                    <a:pt x="1713506" y="1036655"/>
                    <a:pt x="1702167" y="1047994"/>
                  </a:cubicBezTo>
                  <a:cubicBezTo>
                    <a:pt x="1690828" y="1059333"/>
                    <a:pt x="1675449" y="1065704"/>
                    <a:pt x="1659413" y="1065704"/>
                  </a:cubicBezTo>
                  <a:lnTo>
                    <a:pt x="60464" y="1065704"/>
                  </a:lnTo>
                  <a:cubicBezTo>
                    <a:pt x="44428" y="1065704"/>
                    <a:pt x="29049" y="1059333"/>
                    <a:pt x="17709" y="1047994"/>
                  </a:cubicBezTo>
                  <a:cubicBezTo>
                    <a:pt x="6370" y="1036655"/>
                    <a:pt x="0" y="1021276"/>
                    <a:pt x="0" y="1005240"/>
                  </a:cubicBezTo>
                  <a:lnTo>
                    <a:pt x="0" y="60464"/>
                  </a:lnTo>
                  <a:cubicBezTo>
                    <a:pt x="0" y="44428"/>
                    <a:pt x="6370" y="29049"/>
                    <a:pt x="17709" y="17709"/>
                  </a:cubicBezTo>
                  <a:cubicBezTo>
                    <a:pt x="29049" y="6370"/>
                    <a:pt x="44428" y="0"/>
                    <a:pt x="60464" y="0"/>
                  </a:cubicBezTo>
                  <a:close/>
                </a:path>
              </a:pathLst>
            </a:custGeom>
            <a:solidFill>
              <a:srgbClr val="FFEC00"/>
            </a:solidFill>
          </p:spPr>
          <p:txBody>
            <a:bodyPr/>
            <a:lstStyle/>
            <a:p>
              <a:endParaRPr lang="en-US"/>
            </a:p>
          </p:txBody>
        </p:sp>
        <p:sp>
          <p:nvSpPr>
            <p:cNvPr id="13" name="TextBox 13"/>
            <p:cNvSpPr txBox="1"/>
            <p:nvPr/>
          </p:nvSpPr>
          <p:spPr>
            <a:xfrm>
              <a:off x="0" y="-9525"/>
              <a:ext cx="1719877" cy="1075229"/>
            </a:xfrm>
            <a:prstGeom prst="rect">
              <a:avLst/>
            </a:prstGeom>
          </p:spPr>
          <p:txBody>
            <a:bodyPr lIns="50800" tIns="50800" rIns="50800" bIns="50800" rtlCol="0" anchor="ctr"/>
            <a:lstStyle/>
            <a:p>
              <a:pPr algn="ctr">
                <a:lnSpc>
                  <a:spcPts val="2999"/>
                </a:lnSpc>
              </a:pPr>
              <a:endParaRPr/>
            </a:p>
          </p:txBody>
        </p:sp>
      </p:grpSp>
      <p:grpSp>
        <p:nvGrpSpPr>
          <p:cNvPr id="14" name="Group 14"/>
          <p:cNvGrpSpPr/>
          <p:nvPr/>
        </p:nvGrpSpPr>
        <p:grpSpPr>
          <a:xfrm>
            <a:off x="12065000" y="1699475"/>
            <a:ext cx="5943117" cy="3724068"/>
            <a:chOff x="0" y="0"/>
            <a:chExt cx="1565265" cy="980825"/>
          </a:xfrm>
        </p:grpSpPr>
        <p:sp>
          <p:nvSpPr>
            <p:cNvPr id="15" name="Freeform 15"/>
            <p:cNvSpPr/>
            <p:nvPr/>
          </p:nvSpPr>
          <p:spPr>
            <a:xfrm>
              <a:off x="0" y="0"/>
              <a:ext cx="1565265" cy="980825"/>
            </a:xfrm>
            <a:custGeom>
              <a:avLst/>
              <a:gdLst/>
              <a:ahLst/>
              <a:cxnLst/>
              <a:rect l="l" t="t" r="r" b="b"/>
              <a:pathLst>
                <a:path w="1565265" h="980825">
                  <a:moveTo>
                    <a:pt x="66436" y="0"/>
                  </a:moveTo>
                  <a:lnTo>
                    <a:pt x="1498829" y="0"/>
                  </a:lnTo>
                  <a:cubicBezTo>
                    <a:pt x="1535521" y="0"/>
                    <a:pt x="1565265" y="29744"/>
                    <a:pt x="1565265" y="66436"/>
                  </a:cubicBezTo>
                  <a:lnTo>
                    <a:pt x="1565265" y="914388"/>
                  </a:lnTo>
                  <a:cubicBezTo>
                    <a:pt x="1565265" y="932008"/>
                    <a:pt x="1558266" y="948907"/>
                    <a:pt x="1545807" y="961366"/>
                  </a:cubicBezTo>
                  <a:cubicBezTo>
                    <a:pt x="1533347" y="973825"/>
                    <a:pt x="1516449" y="980825"/>
                    <a:pt x="1498829" y="980825"/>
                  </a:cubicBezTo>
                  <a:lnTo>
                    <a:pt x="66436" y="980825"/>
                  </a:lnTo>
                  <a:cubicBezTo>
                    <a:pt x="29744" y="980825"/>
                    <a:pt x="0" y="951080"/>
                    <a:pt x="0" y="914388"/>
                  </a:cubicBezTo>
                  <a:lnTo>
                    <a:pt x="0" y="66436"/>
                  </a:lnTo>
                  <a:cubicBezTo>
                    <a:pt x="0" y="29744"/>
                    <a:pt x="29744" y="0"/>
                    <a:pt x="66436" y="0"/>
                  </a:cubicBezTo>
                  <a:close/>
                </a:path>
              </a:pathLst>
            </a:custGeom>
            <a:solidFill>
              <a:srgbClr val="FFEC00"/>
            </a:solidFill>
          </p:spPr>
          <p:txBody>
            <a:bodyPr/>
            <a:lstStyle/>
            <a:p>
              <a:endParaRPr lang="en-US"/>
            </a:p>
          </p:txBody>
        </p:sp>
        <p:sp>
          <p:nvSpPr>
            <p:cNvPr id="16" name="TextBox 16"/>
            <p:cNvSpPr txBox="1"/>
            <p:nvPr/>
          </p:nvSpPr>
          <p:spPr>
            <a:xfrm>
              <a:off x="0" y="-9525"/>
              <a:ext cx="1565265" cy="990350"/>
            </a:xfrm>
            <a:prstGeom prst="rect">
              <a:avLst/>
            </a:prstGeom>
          </p:spPr>
          <p:txBody>
            <a:bodyPr lIns="50800" tIns="50800" rIns="50800" bIns="50800" rtlCol="0" anchor="ctr"/>
            <a:lstStyle/>
            <a:p>
              <a:pPr algn="ctr">
                <a:lnSpc>
                  <a:spcPts val="2999"/>
                </a:lnSpc>
              </a:pPr>
              <a:endParaRPr/>
            </a:p>
          </p:txBody>
        </p:sp>
      </p:grpSp>
      <p:sp>
        <p:nvSpPr>
          <p:cNvPr id="17" name="Freeform 17"/>
          <p:cNvSpPr/>
          <p:nvPr/>
        </p:nvSpPr>
        <p:spPr>
          <a:xfrm rot="-5400000">
            <a:off x="12515015" y="5397331"/>
            <a:ext cx="5102425" cy="4963236"/>
          </a:xfrm>
          <a:custGeom>
            <a:avLst/>
            <a:gdLst/>
            <a:ahLst/>
            <a:cxnLst/>
            <a:rect l="l" t="t" r="r" b="b"/>
            <a:pathLst>
              <a:path w="5102425" h="4963236">
                <a:moveTo>
                  <a:pt x="0" y="0"/>
                </a:moveTo>
                <a:lnTo>
                  <a:pt x="5102425" y="0"/>
                </a:lnTo>
                <a:lnTo>
                  <a:pt x="5102425" y="4963236"/>
                </a:lnTo>
                <a:lnTo>
                  <a:pt x="0" y="4963236"/>
                </a:lnTo>
                <a:lnTo>
                  <a:pt x="0" y="0"/>
                </a:lnTo>
                <a:close/>
              </a:path>
            </a:pathLst>
          </a:custGeom>
          <a:blipFill>
            <a:blip r:embed="rId5"/>
            <a:stretch>
              <a:fillRect t="-1402" b="-1402"/>
            </a:stretch>
          </a:blipFill>
        </p:spPr>
        <p:txBody>
          <a:bodyPr/>
          <a:lstStyle/>
          <a:p>
            <a:endParaRPr lang="en-US"/>
          </a:p>
        </p:txBody>
      </p:sp>
      <p:grpSp>
        <p:nvGrpSpPr>
          <p:cNvPr id="18" name="Group 18"/>
          <p:cNvGrpSpPr/>
          <p:nvPr/>
        </p:nvGrpSpPr>
        <p:grpSpPr>
          <a:xfrm>
            <a:off x="5682377" y="7720517"/>
            <a:ext cx="2617985" cy="1871307"/>
            <a:chOff x="0" y="0"/>
            <a:chExt cx="689510" cy="492854"/>
          </a:xfrm>
        </p:grpSpPr>
        <p:sp>
          <p:nvSpPr>
            <p:cNvPr id="19" name="Freeform 19"/>
            <p:cNvSpPr/>
            <p:nvPr/>
          </p:nvSpPr>
          <p:spPr>
            <a:xfrm>
              <a:off x="0" y="0"/>
              <a:ext cx="689510" cy="492854"/>
            </a:xfrm>
            <a:custGeom>
              <a:avLst/>
              <a:gdLst/>
              <a:ahLst/>
              <a:cxnLst/>
              <a:rect l="l" t="t" r="r" b="b"/>
              <a:pathLst>
                <a:path w="689510" h="492854">
                  <a:moveTo>
                    <a:pt x="0" y="0"/>
                  </a:moveTo>
                  <a:lnTo>
                    <a:pt x="689510" y="0"/>
                  </a:lnTo>
                  <a:lnTo>
                    <a:pt x="689510" y="492854"/>
                  </a:lnTo>
                  <a:lnTo>
                    <a:pt x="0" y="492854"/>
                  </a:lnTo>
                  <a:close/>
                </a:path>
              </a:pathLst>
            </a:custGeom>
            <a:solidFill>
              <a:srgbClr val="FFFFFF"/>
            </a:solidFill>
          </p:spPr>
          <p:txBody>
            <a:bodyPr/>
            <a:lstStyle/>
            <a:p>
              <a:endParaRPr lang="en-US"/>
            </a:p>
          </p:txBody>
        </p:sp>
        <p:sp>
          <p:nvSpPr>
            <p:cNvPr id="20" name="TextBox 20"/>
            <p:cNvSpPr txBox="1"/>
            <p:nvPr/>
          </p:nvSpPr>
          <p:spPr>
            <a:xfrm>
              <a:off x="0" y="-9525"/>
              <a:ext cx="689510" cy="502379"/>
            </a:xfrm>
            <a:prstGeom prst="rect">
              <a:avLst/>
            </a:prstGeom>
          </p:spPr>
          <p:txBody>
            <a:bodyPr lIns="50800" tIns="50800" rIns="50800" bIns="50800" rtlCol="0" anchor="ctr"/>
            <a:lstStyle/>
            <a:p>
              <a:pPr algn="ctr">
                <a:lnSpc>
                  <a:spcPts val="2999"/>
                </a:lnSpc>
              </a:pPr>
              <a:endParaRPr/>
            </a:p>
          </p:txBody>
        </p:sp>
      </p:grpSp>
      <p:grpSp>
        <p:nvGrpSpPr>
          <p:cNvPr id="21" name="Group 21"/>
          <p:cNvGrpSpPr/>
          <p:nvPr/>
        </p:nvGrpSpPr>
        <p:grpSpPr>
          <a:xfrm>
            <a:off x="244362" y="2588431"/>
            <a:ext cx="4834499" cy="6412379"/>
            <a:chOff x="0" y="0"/>
            <a:chExt cx="1273284" cy="1688857"/>
          </a:xfrm>
        </p:grpSpPr>
        <p:sp>
          <p:nvSpPr>
            <p:cNvPr id="22" name="Freeform 22"/>
            <p:cNvSpPr/>
            <p:nvPr/>
          </p:nvSpPr>
          <p:spPr>
            <a:xfrm>
              <a:off x="0" y="0"/>
              <a:ext cx="1273284" cy="1688857"/>
            </a:xfrm>
            <a:custGeom>
              <a:avLst/>
              <a:gdLst/>
              <a:ahLst/>
              <a:cxnLst/>
              <a:rect l="l" t="t" r="r" b="b"/>
              <a:pathLst>
                <a:path w="1273284" h="1688857">
                  <a:moveTo>
                    <a:pt x="81671" y="0"/>
                  </a:moveTo>
                  <a:lnTo>
                    <a:pt x="1191613" y="0"/>
                  </a:lnTo>
                  <a:cubicBezTo>
                    <a:pt x="1213273" y="0"/>
                    <a:pt x="1234046" y="8605"/>
                    <a:pt x="1249363" y="23921"/>
                  </a:cubicBezTo>
                  <a:cubicBezTo>
                    <a:pt x="1264679" y="39237"/>
                    <a:pt x="1273284" y="60010"/>
                    <a:pt x="1273284" y="81671"/>
                  </a:cubicBezTo>
                  <a:lnTo>
                    <a:pt x="1273284" y="1607186"/>
                  </a:lnTo>
                  <a:cubicBezTo>
                    <a:pt x="1273284" y="1628847"/>
                    <a:pt x="1264679" y="1649620"/>
                    <a:pt x="1249363" y="1664936"/>
                  </a:cubicBezTo>
                  <a:cubicBezTo>
                    <a:pt x="1234046" y="1680252"/>
                    <a:pt x="1213273" y="1688857"/>
                    <a:pt x="1191613" y="1688857"/>
                  </a:cubicBezTo>
                  <a:lnTo>
                    <a:pt x="81671" y="1688857"/>
                  </a:lnTo>
                  <a:cubicBezTo>
                    <a:pt x="60010" y="1688857"/>
                    <a:pt x="39237" y="1680252"/>
                    <a:pt x="23921" y="1664936"/>
                  </a:cubicBezTo>
                  <a:cubicBezTo>
                    <a:pt x="8605" y="1649620"/>
                    <a:pt x="0" y="1628847"/>
                    <a:pt x="0" y="1607186"/>
                  </a:cubicBezTo>
                  <a:lnTo>
                    <a:pt x="0" y="81671"/>
                  </a:lnTo>
                  <a:cubicBezTo>
                    <a:pt x="0" y="60010"/>
                    <a:pt x="8605" y="39237"/>
                    <a:pt x="23921" y="23921"/>
                  </a:cubicBezTo>
                  <a:cubicBezTo>
                    <a:pt x="39237" y="8605"/>
                    <a:pt x="60010" y="0"/>
                    <a:pt x="81671" y="0"/>
                  </a:cubicBezTo>
                  <a:close/>
                </a:path>
              </a:pathLst>
            </a:custGeom>
            <a:solidFill>
              <a:srgbClr val="FFEC00"/>
            </a:solidFill>
          </p:spPr>
          <p:txBody>
            <a:bodyPr/>
            <a:lstStyle/>
            <a:p>
              <a:endParaRPr lang="en-US"/>
            </a:p>
          </p:txBody>
        </p:sp>
        <p:sp>
          <p:nvSpPr>
            <p:cNvPr id="23" name="TextBox 23"/>
            <p:cNvSpPr txBox="1"/>
            <p:nvPr/>
          </p:nvSpPr>
          <p:spPr>
            <a:xfrm>
              <a:off x="0" y="-9525"/>
              <a:ext cx="1273284" cy="1698382"/>
            </a:xfrm>
            <a:prstGeom prst="rect">
              <a:avLst/>
            </a:prstGeom>
          </p:spPr>
          <p:txBody>
            <a:bodyPr lIns="50800" tIns="50800" rIns="50800" bIns="50800" rtlCol="0" anchor="ctr"/>
            <a:lstStyle/>
            <a:p>
              <a:pPr algn="ctr">
                <a:lnSpc>
                  <a:spcPts val="2999"/>
                </a:lnSpc>
              </a:pPr>
              <a:endParaRPr/>
            </a:p>
          </p:txBody>
        </p:sp>
      </p:grpSp>
      <p:sp>
        <p:nvSpPr>
          <p:cNvPr id="24" name="Freeform 24"/>
          <p:cNvSpPr/>
          <p:nvPr/>
        </p:nvSpPr>
        <p:spPr>
          <a:xfrm rot="-4498898">
            <a:off x="281846" y="2388007"/>
            <a:ext cx="4721857" cy="4721857"/>
          </a:xfrm>
          <a:custGeom>
            <a:avLst/>
            <a:gdLst/>
            <a:ahLst/>
            <a:cxnLst/>
            <a:rect l="l" t="t" r="r" b="b"/>
            <a:pathLst>
              <a:path w="4721857" h="4721857">
                <a:moveTo>
                  <a:pt x="0" y="0"/>
                </a:moveTo>
                <a:lnTo>
                  <a:pt x="4721856" y="0"/>
                </a:lnTo>
                <a:lnTo>
                  <a:pt x="4721856" y="4721856"/>
                </a:lnTo>
                <a:lnTo>
                  <a:pt x="0" y="4721856"/>
                </a:lnTo>
                <a:lnTo>
                  <a:pt x="0" y="0"/>
                </a:lnTo>
                <a:close/>
              </a:path>
            </a:pathLst>
          </a:custGeom>
          <a:blipFill>
            <a:blip r:embed="rId6"/>
            <a:stretch>
              <a:fillRect/>
            </a:stretch>
          </a:blipFill>
        </p:spPr>
        <p:txBody>
          <a:bodyPr/>
          <a:lstStyle/>
          <a:p>
            <a:endParaRPr lang="en-US"/>
          </a:p>
        </p:txBody>
      </p:sp>
      <p:sp>
        <p:nvSpPr>
          <p:cNvPr id="25" name="Freeform 25"/>
          <p:cNvSpPr/>
          <p:nvPr/>
        </p:nvSpPr>
        <p:spPr>
          <a:xfrm>
            <a:off x="7349041" y="1736280"/>
            <a:ext cx="4554034" cy="4046343"/>
          </a:xfrm>
          <a:custGeom>
            <a:avLst/>
            <a:gdLst/>
            <a:ahLst/>
            <a:cxnLst/>
            <a:rect l="l" t="t" r="r" b="b"/>
            <a:pathLst>
              <a:path w="4554034" h="4046343">
                <a:moveTo>
                  <a:pt x="0" y="0"/>
                </a:moveTo>
                <a:lnTo>
                  <a:pt x="4554034" y="0"/>
                </a:lnTo>
                <a:lnTo>
                  <a:pt x="4554034" y="4046343"/>
                </a:lnTo>
                <a:lnTo>
                  <a:pt x="0" y="4046343"/>
                </a:lnTo>
                <a:lnTo>
                  <a:pt x="0" y="0"/>
                </a:lnTo>
                <a:close/>
              </a:path>
            </a:pathLst>
          </a:custGeom>
          <a:blipFill>
            <a:blip r:embed="rId7"/>
            <a:stretch>
              <a:fillRect t="-6273" b="-6273"/>
            </a:stretch>
          </a:blipFill>
        </p:spPr>
        <p:txBody>
          <a:bodyPr/>
          <a:lstStyle/>
          <a:p>
            <a:endParaRPr lang="en-US"/>
          </a:p>
        </p:txBody>
      </p:sp>
      <p:sp>
        <p:nvSpPr>
          <p:cNvPr id="26" name="Freeform 26"/>
          <p:cNvSpPr/>
          <p:nvPr/>
        </p:nvSpPr>
        <p:spPr>
          <a:xfrm>
            <a:off x="15214600" y="1400175"/>
            <a:ext cx="2594923" cy="4178694"/>
          </a:xfrm>
          <a:custGeom>
            <a:avLst/>
            <a:gdLst/>
            <a:ahLst/>
            <a:cxnLst/>
            <a:rect l="l" t="t" r="r" b="b"/>
            <a:pathLst>
              <a:path w="2594923" h="4178694">
                <a:moveTo>
                  <a:pt x="0" y="0"/>
                </a:moveTo>
                <a:lnTo>
                  <a:pt x="2594923" y="0"/>
                </a:lnTo>
                <a:lnTo>
                  <a:pt x="2594923" y="4178694"/>
                </a:lnTo>
                <a:lnTo>
                  <a:pt x="0" y="4178694"/>
                </a:lnTo>
                <a:lnTo>
                  <a:pt x="0" y="0"/>
                </a:lnTo>
                <a:close/>
              </a:path>
            </a:pathLst>
          </a:custGeom>
          <a:blipFill>
            <a:blip r:embed="rId8"/>
            <a:stretch>
              <a:fillRect l="-29206" r="-31826"/>
            </a:stretch>
          </a:blipFill>
        </p:spPr>
        <p:txBody>
          <a:bodyPr/>
          <a:lstStyle/>
          <a:p>
            <a:endParaRPr lang="en-US"/>
          </a:p>
        </p:txBody>
      </p:sp>
      <p:sp>
        <p:nvSpPr>
          <p:cNvPr id="27" name="TextBox 27"/>
          <p:cNvSpPr txBox="1"/>
          <p:nvPr/>
        </p:nvSpPr>
        <p:spPr>
          <a:xfrm>
            <a:off x="571500" y="571500"/>
            <a:ext cx="10304934"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Squiggly Careers are now everyone’s reality</a:t>
            </a:r>
          </a:p>
        </p:txBody>
      </p:sp>
      <p:sp>
        <p:nvSpPr>
          <p:cNvPr id="28" name="TextBox 28"/>
          <p:cNvSpPr txBox="1"/>
          <p:nvPr/>
        </p:nvSpPr>
        <p:spPr>
          <a:xfrm>
            <a:off x="14026609" y="6245498"/>
            <a:ext cx="2253203" cy="1395507"/>
          </a:xfrm>
          <a:prstGeom prst="rect">
            <a:avLst/>
          </a:prstGeom>
        </p:spPr>
        <p:txBody>
          <a:bodyPr lIns="0" tIns="0" rIns="0" bIns="0" rtlCol="0" anchor="t">
            <a:spAutoFit/>
          </a:bodyPr>
          <a:lstStyle/>
          <a:p>
            <a:pPr algn="ctr">
              <a:lnSpc>
                <a:spcPts val="11157"/>
              </a:lnSpc>
            </a:pPr>
            <a:r>
              <a:rPr lang="en-US" sz="8926" b="1" spc="-446">
                <a:solidFill>
                  <a:srgbClr val="00CEB8"/>
                </a:solidFill>
                <a:latin typeface="Cerebri Bold"/>
                <a:ea typeface="Cerebri Bold"/>
                <a:cs typeface="Cerebri Bold"/>
                <a:sym typeface="Cerebri Bold"/>
              </a:rPr>
              <a:t>50%</a:t>
            </a:r>
          </a:p>
        </p:txBody>
      </p:sp>
      <p:sp>
        <p:nvSpPr>
          <p:cNvPr id="29" name="TextBox 29"/>
          <p:cNvSpPr txBox="1"/>
          <p:nvPr/>
        </p:nvSpPr>
        <p:spPr>
          <a:xfrm>
            <a:off x="1527504" y="4492799"/>
            <a:ext cx="2750687" cy="1622251"/>
          </a:xfrm>
          <a:prstGeom prst="rect">
            <a:avLst/>
          </a:prstGeom>
        </p:spPr>
        <p:txBody>
          <a:bodyPr lIns="0" tIns="0" rIns="0" bIns="0" rtlCol="0" anchor="t">
            <a:spAutoFit/>
          </a:bodyPr>
          <a:lstStyle/>
          <a:p>
            <a:pPr algn="ctr">
              <a:lnSpc>
                <a:spcPts val="12974"/>
              </a:lnSpc>
              <a:spcBef>
                <a:spcPct val="0"/>
              </a:spcBef>
            </a:pPr>
            <a:r>
              <a:rPr lang="en-US" sz="10379" b="1" spc="-518">
                <a:solidFill>
                  <a:srgbClr val="FFFFFF"/>
                </a:solidFill>
                <a:latin typeface="Cerebri Bold"/>
                <a:ea typeface="Cerebri Bold"/>
                <a:cs typeface="Cerebri Bold"/>
                <a:sym typeface="Cerebri Bold"/>
              </a:rPr>
              <a:t>88% </a:t>
            </a:r>
          </a:p>
        </p:txBody>
      </p:sp>
      <p:sp>
        <p:nvSpPr>
          <p:cNvPr id="30" name="TextBox 30"/>
          <p:cNvSpPr txBox="1"/>
          <p:nvPr/>
        </p:nvSpPr>
        <p:spPr>
          <a:xfrm>
            <a:off x="13559144" y="7837170"/>
            <a:ext cx="3310911" cy="1899285"/>
          </a:xfrm>
          <a:prstGeom prst="rect">
            <a:avLst/>
          </a:prstGeom>
        </p:spPr>
        <p:txBody>
          <a:bodyPr lIns="0" tIns="0" rIns="0" bIns="0" rtlCol="0" anchor="t">
            <a:spAutoFit/>
          </a:bodyPr>
          <a:lstStyle/>
          <a:p>
            <a:pPr algn="ctr">
              <a:lnSpc>
                <a:spcPts val="3000"/>
              </a:lnSpc>
            </a:pPr>
            <a:r>
              <a:rPr lang="en-US" sz="2400" spc="-36">
                <a:solidFill>
                  <a:srgbClr val="2B187D"/>
                </a:solidFill>
                <a:latin typeface="Cerebri"/>
                <a:ea typeface="Cerebri"/>
                <a:cs typeface="Cerebri"/>
                <a:sym typeface="Cerebri"/>
              </a:rPr>
              <a:t>of people say that would </a:t>
            </a:r>
          </a:p>
          <a:p>
            <a:pPr algn="ctr">
              <a:lnSpc>
                <a:spcPts val="3000"/>
              </a:lnSpc>
            </a:pPr>
            <a:r>
              <a:rPr lang="en-US" sz="2400" b="1" spc="-36">
                <a:solidFill>
                  <a:srgbClr val="2B187D"/>
                </a:solidFill>
                <a:latin typeface="Cerebri Bold"/>
                <a:ea typeface="Cerebri Bold"/>
                <a:cs typeface="Cerebri Bold"/>
                <a:sym typeface="Cerebri Bold"/>
              </a:rPr>
              <a:t>leave an organisation </a:t>
            </a:r>
          </a:p>
          <a:p>
            <a:pPr algn="ctr">
              <a:lnSpc>
                <a:spcPts val="3000"/>
              </a:lnSpc>
            </a:pPr>
            <a:r>
              <a:rPr lang="en-US" sz="2400" b="1" spc="-36">
                <a:solidFill>
                  <a:srgbClr val="2B187D"/>
                </a:solidFill>
                <a:latin typeface="Cerebri Bold"/>
                <a:ea typeface="Cerebri Bold"/>
                <a:cs typeface="Cerebri Bold"/>
                <a:sym typeface="Cerebri Bold"/>
              </a:rPr>
              <a:t>where they can’t progress </a:t>
            </a:r>
          </a:p>
          <a:p>
            <a:pPr algn="ctr">
              <a:lnSpc>
                <a:spcPts val="3000"/>
              </a:lnSpc>
            </a:pPr>
            <a:r>
              <a:rPr lang="en-US" sz="2400" spc="-36">
                <a:solidFill>
                  <a:srgbClr val="2B187D"/>
                </a:solidFill>
                <a:latin typeface="Cerebri"/>
                <a:ea typeface="Cerebri"/>
                <a:cs typeface="Cerebri"/>
                <a:sym typeface="Cerebri"/>
              </a:rPr>
              <a:t>in some way</a:t>
            </a:r>
          </a:p>
        </p:txBody>
      </p:sp>
      <p:sp>
        <p:nvSpPr>
          <p:cNvPr id="31" name="TextBox 31"/>
          <p:cNvSpPr txBox="1"/>
          <p:nvPr/>
        </p:nvSpPr>
        <p:spPr>
          <a:xfrm>
            <a:off x="8300362" y="7575804"/>
            <a:ext cx="3093392" cy="1899285"/>
          </a:xfrm>
          <a:prstGeom prst="rect">
            <a:avLst/>
          </a:prstGeom>
        </p:spPr>
        <p:txBody>
          <a:bodyPr lIns="0" tIns="0" rIns="0" bIns="0" rtlCol="0" anchor="t">
            <a:spAutoFit/>
          </a:bodyPr>
          <a:lstStyle/>
          <a:p>
            <a:pPr algn="l">
              <a:lnSpc>
                <a:spcPts val="3000"/>
              </a:lnSpc>
            </a:pPr>
            <a:r>
              <a:rPr lang="en-US" sz="2400" spc="-36">
                <a:solidFill>
                  <a:srgbClr val="2B187D"/>
                </a:solidFill>
                <a:latin typeface="Cerebri"/>
                <a:ea typeface="Cerebri"/>
                <a:cs typeface="Cerebri"/>
                <a:sym typeface="Cerebri"/>
              </a:rPr>
              <a:t>People starting work today will have </a:t>
            </a:r>
            <a:r>
              <a:rPr lang="en-US" sz="2400" b="1" spc="-36">
                <a:solidFill>
                  <a:srgbClr val="00CEB8"/>
                </a:solidFill>
                <a:latin typeface="Cerebri Bold"/>
                <a:ea typeface="Cerebri Bold"/>
                <a:cs typeface="Cerebri Bold"/>
                <a:sym typeface="Cerebri Bold"/>
              </a:rPr>
              <a:t>twice as many jobs</a:t>
            </a:r>
            <a:r>
              <a:rPr lang="en-US" sz="2400" spc="-36">
                <a:solidFill>
                  <a:srgbClr val="2B187D"/>
                </a:solidFill>
                <a:latin typeface="Cerebri"/>
                <a:ea typeface="Cerebri"/>
                <a:cs typeface="Cerebri"/>
                <a:sym typeface="Cerebri"/>
              </a:rPr>
              <a:t> over their careers compared to 15 years ago </a:t>
            </a:r>
          </a:p>
        </p:txBody>
      </p:sp>
      <p:sp>
        <p:nvSpPr>
          <p:cNvPr id="32" name="TextBox 32"/>
          <p:cNvSpPr txBox="1"/>
          <p:nvPr/>
        </p:nvSpPr>
        <p:spPr>
          <a:xfrm>
            <a:off x="5420384" y="7143399"/>
            <a:ext cx="2959837" cy="2739122"/>
          </a:xfrm>
          <a:prstGeom prst="rect">
            <a:avLst/>
          </a:prstGeom>
        </p:spPr>
        <p:txBody>
          <a:bodyPr lIns="0" tIns="0" rIns="0" bIns="0" rtlCol="0" anchor="t">
            <a:spAutoFit/>
          </a:bodyPr>
          <a:lstStyle/>
          <a:p>
            <a:pPr algn="ctr">
              <a:lnSpc>
                <a:spcPts val="21889"/>
              </a:lnSpc>
            </a:pPr>
            <a:r>
              <a:rPr lang="en-US" sz="17511" b="1" spc="-875">
                <a:solidFill>
                  <a:srgbClr val="00CEB8"/>
                </a:solidFill>
                <a:latin typeface="Cerebri Bold"/>
                <a:ea typeface="Cerebri Bold"/>
                <a:cs typeface="Cerebri Bold"/>
                <a:sym typeface="Cerebri Bold"/>
              </a:rPr>
              <a:t>2x</a:t>
            </a:r>
          </a:p>
        </p:txBody>
      </p:sp>
      <p:sp>
        <p:nvSpPr>
          <p:cNvPr id="33" name="TextBox 33"/>
          <p:cNvSpPr txBox="1"/>
          <p:nvPr/>
        </p:nvSpPr>
        <p:spPr>
          <a:xfrm>
            <a:off x="971644" y="6840474"/>
            <a:ext cx="3505925" cy="1480185"/>
          </a:xfrm>
          <a:prstGeom prst="rect">
            <a:avLst/>
          </a:prstGeom>
        </p:spPr>
        <p:txBody>
          <a:bodyPr lIns="0" tIns="0" rIns="0" bIns="0" rtlCol="0" anchor="t">
            <a:spAutoFit/>
          </a:bodyPr>
          <a:lstStyle/>
          <a:p>
            <a:pPr algn="ctr">
              <a:lnSpc>
                <a:spcPts val="2999"/>
              </a:lnSpc>
              <a:spcBef>
                <a:spcPct val="0"/>
              </a:spcBef>
            </a:pPr>
            <a:r>
              <a:rPr lang="en-US" sz="2399" spc="-35">
                <a:solidFill>
                  <a:srgbClr val="2B187D"/>
                </a:solidFill>
                <a:latin typeface="Cerebri"/>
                <a:ea typeface="Cerebri"/>
                <a:cs typeface="Cerebri"/>
                <a:sym typeface="Cerebri"/>
              </a:rPr>
              <a:t>of employers </a:t>
            </a:r>
            <a:r>
              <a:rPr lang="en-US" sz="2399" b="1" spc="-35">
                <a:solidFill>
                  <a:srgbClr val="00CEB8"/>
                </a:solidFill>
                <a:latin typeface="Cerebri Bold"/>
                <a:ea typeface="Cerebri Bold"/>
                <a:cs typeface="Cerebri Bold"/>
                <a:sym typeface="Cerebri Bold"/>
              </a:rPr>
              <a:t>prefer people with varied skills</a:t>
            </a:r>
            <a:r>
              <a:rPr lang="en-US" sz="2399" spc="-35">
                <a:solidFill>
                  <a:srgbClr val="2B187D"/>
                </a:solidFill>
                <a:latin typeface="Cerebri"/>
                <a:ea typeface="Cerebri"/>
                <a:cs typeface="Cerebri"/>
                <a:sym typeface="Cerebri"/>
              </a:rPr>
              <a:t> and experiences versus</a:t>
            </a:r>
          </a:p>
          <a:p>
            <a:pPr algn="ctr">
              <a:lnSpc>
                <a:spcPts val="2999"/>
              </a:lnSpc>
              <a:spcBef>
                <a:spcPct val="0"/>
              </a:spcBef>
            </a:pPr>
            <a:r>
              <a:rPr lang="en-US" sz="2399" spc="-35">
                <a:solidFill>
                  <a:srgbClr val="2B187D"/>
                </a:solidFill>
                <a:latin typeface="Cerebri"/>
                <a:ea typeface="Cerebri"/>
                <a:cs typeface="Cerebri"/>
                <a:sym typeface="Cerebri"/>
              </a:rPr>
              <a:t>a traditional career path</a:t>
            </a:r>
          </a:p>
        </p:txBody>
      </p:sp>
      <p:sp>
        <p:nvSpPr>
          <p:cNvPr id="34" name="TextBox 34"/>
          <p:cNvSpPr txBox="1"/>
          <p:nvPr/>
        </p:nvSpPr>
        <p:spPr>
          <a:xfrm>
            <a:off x="5701965" y="2085834"/>
            <a:ext cx="2356554" cy="3337560"/>
          </a:xfrm>
          <a:prstGeom prst="rect">
            <a:avLst/>
          </a:prstGeom>
        </p:spPr>
        <p:txBody>
          <a:bodyPr lIns="0" tIns="0" rIns="0" bIns="0" rtlCol="0" anchor="t">
            <a:spAutoFit/>
          </a:bodyPr>
          <a:lstStyle/>
          <a:p>
            <a:pPr algn="l">
              <a:lnSpc>
                <a:spcPts val="2999"/>
              </a:lnSpc>
            </a:pPr>
            <a:r>
              <a:rPr lang="en-US" sz="2399" spc="-35">
                <a:solidFill>
                  <a:srgbClr val="2B187D"/>
                </a:solidFill>
                <a:latin typeface="Cerebri"/>
                <a:ea typeface="Cerebri"/>
                <a:cs typeface="Cerebri"/>
                <a:sym typeface="Cerebri"/>
              </a:rPr>
              <a:t>When organisations support </a:t>
            </a:r>
          </a:p>
          <a:p>
            <a:pPr algn="l">
              <a:lnSpc>
                <a:spcPts val="2999"/>
              </a:lnSpc>
            </a:pPr>
            <a:r>
              <a:rPr lang="en-US" sz="2399" spc="-35">
                <a:solidFill>
                  <a:srgbClr val="2B187D"/>
                </a:solidFill>
                <a:latin typeface="Cerebri"/>
                <a:ea typeface="Cerebri"/>
                <a:cs typeface="Cerebri"/>
                <a:sym typeface="Cerebri"/>
              </a:rPr>
              <a:t>people to ‘Squiggle &amp; Stay’, </a:t>
            </a:r>
          </a:p>
          <a:p>
            <a:pPr algn="l">
              <a:lnSpc>
                <a:spcPts val="2999"/>
              </a:lnSpc>
            </a:pPr>
            <a:r>
              <a:rPr lang="en-US" sz="2399" spc="-35">
                <a:solidFill>
                  <a:srgbClr val="2B187D"/>
                </a:solidFill>
                <a:latin typeface="Cerebri"/>
                <a:ea typeface="Cerebri"/>
                <a:cs typeface="Cerebri"/>
                <a:sym typeface="Cerebri"/>
              </a:rPr>
              <a:t>employees</a:t>
            </a:r>
          </a:p>
          <a:p>
            <a:pPr algn="l">
              <a:lnSpc>
                <a:spcPts val="2999"/>
              </a:lnSpc>
            </a:pPr>
            <a:r>
              <a:rPr lang="en-US" sz="2399" b="1" spc="-35">
                <a:solidFill>
                  <a:srgbClr val="00CEB8"/>
                </a:solidFill>
                <a:latin typeface="Cerebri Bold"/>
                <a:ea typeface="Cerebri Bold"/>
                <a:cs typeface="Cerebri Bold"/>
                <a:sym typeface="Cerebri Bold"/>
              </a:rPr>
              <a:t>stay for twice </a:t>
            </a:r>
          </a:p>
          <a:p>
            <a:pPr algn="l">
              <a:lnSpc>
                <a:spcPts val="2999"/>
              </a:lnSpc>
            </a:pPr>
            <a:r>
              <a:rPr lang="en-US" sz="2399" b="1" spc="-35">
                <a:solidFill>
                  <a:srgbClr val="00CEB8"/>
                </a:solidFill>
                <a:latin typeface="Cerebri Bold"/>
                <a:ea typeface="Cerebri Bold"/>
                <a:cs typeface="Cerebri Bold"/>
                <a:sym typeface="Cerebri Bold"/>
              </a:rPr>
              <a:t>as long</a:t>
            </a:r>
          </a:p>
        </p:txBody>
      </p:sp>
      <p:sp>
        <p:nvSpPr>
          <p:cNvPr id="35" name="TextBox 35"/>
          <p:cNvSpPr txBox="1"/>
          <p:nvPr/>
        </p:nvSpPr>
        <p:spPr>
          <a:xfrm>
            <a:off x="12244333" y="3625724"/>
            <a:ext cx="3001674" cy="1137285"/>
          </a:xfrm>
          <a:prstGeom prst="rect">
            <a:avLst/>
          </a:prstGeom>
        </p:spPr>
        <p:txBody>
          <a:bodyPr lIns="0" tIns="0" rIns="0" bIns="0" rtlCol="0" anchor="t">
            <a:spAutoFit/>
          </a:bodyPr>
          <a:lstStyle/>
          <a:p>
            <a:pPr algn="l">
              <a:lnSpc>
                <a:spcPts val="3000"/>
              </a:lnSpc>
            </a:pPr>
            <a:r>
              <a:rPr lang="en-US" sz="2400" spc="-36">
                <a:solidFill>
                  <a:srgbClr val="2B187D"/>
                </a:solidFill>
                <a:latin typeface="Cerebri"/>
                <a:ea typeface="Cerebri"/>
                <a:cs typeface="Cerebri"/>
                <a:sym typeface="Cerebri"/>
              </a:rPr>
              <a:t>of the jobs that will exist in 2030 </a:t>
            </a:r>
            <a:r>
              <a:rPr lang="en-US" sz="2400" b="1" spc="-36">
                <a:solidFill>
                  <a:srgbClr val="00CEB8"/>
                </a:solidFill>
                <a:latin typeface="Cerebri Bold"/>
                <a:ea typeface="Cerebri Bold"/>
                <a:cs typeface="Cerebri Bold"/>
                <a:sym typeface="Cerebri Bold"/>
              </a:rPr>
              <a:t>haven’t been invented yet </a:t>
            </a:r>
          </a:p>
        </p:txBody>
      </p:sp>
      <p:sp>
        <p:nvSpPr>
          <p:cNvPr id="36" name="TextBox 36"/>
          <p:cNvSpPr txBox="1"/>
          <p:nvPr/>
        </p:nvSpPr>
        <p:spPr>
          <a:xfrm>
            <a:off x="12144918" y="1866391"/>
            <a:ext cx="3001674" cy="1865462"/>
          </a:xfrm>
          <a:prstGeom prst="rect">
            <a:avLst/>
          </a:prstGeom>
        </p:spPr>
        <p:txBody>
          <a:bodyPr lIns="0" tIns="0" rIns="0" bIns="0" rtlCol="0" anchor="t">
            <a:spAutoFit/>
          </a:bodyPr>
          <a:lstStyle/>
          <a:p>
            <a:pPr algn="ctr">
              <a:lnSpc>
                <a:spcPts val="14864"/>
              </a:lnSpc>
            </a:pPr>
            <a:r>
              <a:rPr lang="en-US" sz="11891" b="1" spc="-594">
                <a:solidFill>
                  <a:srgbClr val="00CEB8"/>
                </a:solidFill>
                <a:latin typeface="Cerebri Bold"/>
                <a:ea typeface="Cerebri Bold"/>
                <a:cs typeface="Cerebri Bold"/>
                <a:sym typeface="Cerebri Bold"/>
              </a:rPr>
              <a:t>85%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4" name="TextBox 4"/>
          <p:cNvSpPr txBox="1"/>
          <p:nvPr/>
        </p:nvSpPr>
        <p:spPr>
          <a:xfrm>
            <a:off x="571500" y="571500"/>
            <a:ext cx="10304934"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Squiggly Careers are now everyone’s reality</a:t>
            </a:r>
          </a:p>
        </p:txBody>
      </p:sp>
      <p:sp>
        <p:nvSpPr>
          <p:cNvPr id="5" name="TextBox 5"/>
          <p:cNvSpPr txBox="1"/>
          <p:nvPr/>
        </p:nvSpPr>
        <p:spPr>
          <a:xfrm>
            <a:off x="571500" y="2047743"/>
            <a:ext cx="6597173" cy="5905748"/>
          </a:xfrm>
          <a:prstGeom prst="rect">
            <a:avLst/>
          </a:prstGeom>
        </p:spPr>
        <p:txBody>
          <a:bodyPr lIns="0" tIns="0" rIns="0" bIns="0" rtlCol="0" anchor="t">
            <a:spAutoFit/>
          </a:bodyPr>
          <a:lstStyle/>
          <a:p>
            <a:pPr algn="l">
              <a:lnSpc>
                <a:spcPts val="4799"/>
              </a:lnSpc>
            </a:pPr>
            <a:r>
              <a:rPr lang="en-US" sz="3999" b="1" spc="-39">
                <a:solidFill>
                  <a:srgbClr val="2B187D"/>
                </a:solidFill>
                <a:latin typeface="Cerebri Bold"/>
                <a:ea typeface="Cerebri Bold"/>
                <a:cs typeface="Cerebri Bold"/>
                <a:sym typeface="Cerebri Bold"/>
              </a:rPr>
              <a:t>Squiggly Careers increase ownership, opportunities and create a commitment to learning and growing </a:t>
            </a:r>
          </a:p>
          <a:p>
            <a:pPr algn="l">
              <a:lnSpc>
                <a:spcPts val="4799"/>
              </a:lnSpc>
            </a:pPr>
            <a:r>
              <a:rPr lang="en-US" sz="3999" b="1" spc="-39">
                <a:solidFill>
                  <a:srgbClr val="2B187D"/>
                </a:solidFill>
                <a:latin typeface="Cerebri Bold"/>
                <a:ea typeface="Cerebri Bold"/>
                <a:cs typeface="Cerebri Bold"/>
                <a:sym typeface="Cerebri Bold"/>
              </a:rPr>
              <a:t>in an organisation.</a:t>
            </a:r>
          </a:p>
          <a:p>
            <a:pPr algn="l">
              <a:lnSpc>
                <a:spcPts val="3120"/>
              </a:lnSpc>
            </a:pPr>
            <a:endParaRPr lang="en-US" sz="3999" b="1" spc="-39">
              <a:solidFill>
                <a:srgbClr val="2B187D"/>
              </a:solidFill>
              <a:latin typeface="Cerebri Bold"/>
              <a:ea typeface="Cerebri Bold"/>
              <a:cs typeface="Cerebri Bold"/>
              <a:sym typeface="Cerebri Bold"/>
            </a:endParaRPr>
          </a:p>
          <a:p>
            <a:pPr algn="l">
              <a:lnSpc>
                <a:spcPts val="3359"/>
              </a:lnSpc>
            </a:pPr>
            <a:r>
              <a:rPr lang="en-US" sz="2799" spc="-27">
                <a:solidFill>
                  <a:srgbClr val="2B187D"/>
                </a:solidFill>
                <a:latin typeface="Cerebri"/>
                <a:ea typeface="Cerebri"/>
                <a:cs typeface="Cerebri"/>
                <a:sym typeface="Cerebri"/>
              </a:rPr>
              <a:t>Squiggly Careers are now everyone’s reality. People starting work today will have twice as many jobs over their careers compared to 15 years ago and 85% of the jobs that will exist in 2030 haven’t been invented yet.</a:t>
            </a:r>
          </a:p>
        </p:txBody>
      </p:sp>
      <p:sp>
        <p:nvSpPr>
          <p:cNvPr id="6" name="TextBox 6"/>
          <p:cNvSpPr txBox="1"/>
          <p:nvPr/>
        </p:nvSpPr>
        <p:spPr>
          <a:xfrm>
            <a:off x="7754938" y="2047743"/>
            <a:ext cx="9961563" cy="3352800"/>
          </a:xfrm>
          <a:prstGeom prst="rect">
            <a:avLst/>
          </a:prstGeom>
        </p:spPr>
        <p:txBody>
          <a:bodyPr lIns="0" tIns="0" rIns="0" bIns="0" rtlCol="0" anchor="t">
            <a:spAutoFit/>
          </a:bodyPr>
          <a:lstStyle/>
          <a:p>
            <a:pPr algn="just">
              <a:lnSpc>
                <a:spcPts val="3359"/>
              </a:lnSpc>
            </a:pPr>
            <a:r>
              <a:rPr lang="en-US" sz="2799" spc="-55">
                <a:solidFill>
                  <a:srgbClr val="2B187D"/>
                </a:solidFill>
                <a:latin typeface="Cerebri"/>
                <a:ea typeface="Cerebri"/>
                <a:cs typeface="Cerebri"/>
                <a:sym typeface="Cerebri"/>
              </a:rPr>
              <a:t>Growing in a job and career is a significant reason why people stay in organisations. Nearly 50% of people say they would leave a job that doesn’t offer progression. But flatter organisations with fewer layers mean that progression needs </a:t>
            </a:r>
          </a:p>
          <a:p>
            <a:pPr algn="just">
              <a:lnSpc>
                <a:spcPts val="3359"/>
              </a:lnSpc>
            </a:pPr>
            <a:r>
              <a:rPr lang="en-US" sz="2799" spc="-55">
                <a:solidFill>
                  <a:srgbClr val="2B187D"/>
                </a:solidFill>
                <a:latin typeface="Cerebri"/>
                <a:ea typeface="Cerebri"/>
                <a:cs typeface="Cerebri"/>
                <a:sym typeface="Cerebri"/>
              </a:rPr>
              <a:t>to mean much more than promotion. </a:t>
            </a:r>
          </a:p>
          <a:p>
            <a:pPr algn="just">
              <a:lnSpc>
                <a:spcPts val="3359"/>
              </a:lnSpc>
            </a:pPr>
            <a:endParaRPr lang="en-US" sz="2799" spc="-55">
              <a:solidFill>
                <a:srgbClr val="2B187D"/>
              </a:solidFill>
              <a:latin typeface="Cerebri"/>
              <a:ea typeface="Cerebri"/>
              <a:cs typeface="Cerebri"/>
              <a:sym typeface="Cerebri"/>
            </a:endParaRPr>
          </a:p>
          <a:p>
            <a:pPr algn="just">
              <a:lnSpc>
                <a:spcPts val="3359"/>
              </a:lnSpc>
            </a:pPr>
            <a:r>
              <a:rPr lang="en-US" sz="2799" b="1" spc="-55">
                <a:solidFill>
                  <a:srgbClr val="00CEB8"/>
                </a:solidFill>
                <a:latin typeface="Cerebri Bold"/>
                <a:ea typeface="Cerebri Bold"/>
                <a:cs typeface="Cerebri Bold"/>
                <a:sym typeface="Cerebri Bold"/>
              </a:rPr>
              <a:t>Investing in squiggly careers creates better outcomes for everyone. </a:t>
            </a:r>
          </a:p>
        </p:txBody>
      </p:sp>
      <p:sp>
        <p:nvSpPr>
          <p:cNvPr id="7" name="TextBox 7"/>
          <p:cNvSpPr txBox="1"/>
          <p:nvPr/>
        </p:nvSpPr>
        <p:spPr>
          <a:xfrm>
            <a:off x="8123947" y="5524334"/>
            <a:ext cx="9135353" cy="3352800"/>
          </a:xfrm>
          <a:prstGeom prst="rect">
            <a:avLst/>
          </a:prstGeom>
        </p:spPr>
        <p:txBody>
          <a:bodyPr lIns="0" tIns="0" rIns="0" bIns="0" rtlCol="0" anchor="t">
            <a:spAutoFit/>
          </a:bodyPr>
          <a:lstStyle/>
          <a:p>
            <a:pPr algn="l">
              <a:lnSpc>
                <a:spcPts val="3359"/>
              </a:lnSpc>
            </a:pPr>
            <a:r>
              <a:rPr lang="en-US" sz="2799" spc="-55">
                <a:solidFill>
                  <a:srgbClr val="2B187D"/>
                </a:solidFill>
                <a:latin typeface="Cerebri"/>
                <a:ea typeface="Cerebri"/>
                <a:cs typeface="Cerebri"/>
                <a:sym typeface="Cerebri"/>
              </a:rPr>
              <a:t>Organisations who support people to ‘Squiggle &amp; Stay’ find that employees stay almost twice as long as those </a:t>
            </a:r>
          </a:p>
          <a:p>
            <a:pPr algn="l">
              <a:lnSpc>
                <a:spcPts val="3359"/>
              </a:lnSpc>
            </a:pPr>
            <a:r>
              <a:rPr lang="en-US" sz="2799" spc="-55">
                <a:solidFill>
                  <a:srgbClr val="2B187D"/>
                </a:solidFill>
                <a:latin typeface="Cerebri"/>
                <a:ea typeface="Cerebri"/>
                <a:cs typeface="Cerebri"/>
                <a:sym typeface="Cerebri"/>
              </a:rPr>
              <a:t>that don’t. </a:t>
            </a:r>
          </a:p>
          <a:p>
            <a:pPr algn="l">
              <a:lnSpc>
                <a:spcPts val="3359"/>
              </a:lnSpc>
            </a:pPr>
            <a:endParaRPr lang="en-US" sz="2799" spc="-55">
              <a:solidFill>
                <a:srgbClr val="2B187D"/>
              </a:solidFill>
              <a:latin typeface="Cerebri"/>
              <a:ea typeface="Cerebri"/>
              <a:cs typeface="Cerebri"/>
              <a:sym typeface="Cerebri"/>
            </a:endParaRPr>
          </a:p>
          <a:p>
            <a:pPr algn="l">
              <a:lnSpc>
                <a:spcPts val="3359"/>
              </a:lnSpc>
            </a:pPr>
            <a:r>
              <a:rPr lang="en-US" sz="2799" spc="-55">
                <a:solidFill>
                  <a:srgbClr val="2B187D"/>
                </a:solidFill>
                <a:latin typeface="Cerebri"/>
                <a:ea typeface="Cerebri"/>
                <a:cs typeface="Cerebri"/>
                <a:sym typeface="Cerebri"/>
              </a:rPr>
              <a:t>Individuals who take ownership for their careers create more opportunities and increase their relevance and resilience.</a:t>
            </a:r>
          </a:p>
          <a:p>
            <a:pPr algn="l">
              <a:lnSpc>
                <a:spcPts val="3359"/>
              </a:lnSpc>
            </a:pPr>
            <a:endParaRPr lang="en-US" sz="2799" spc="-55">
              <a:solidFill>
                <a:srgbClr val="2B187D"/>
              </a:solidFill>
              <a:latin typeface="Cerebri"/>
              <a:ea typeface="Cerebri"/>
              <a:cs typeface="Cerebri"/>
              <a:sym typeface="Cerebri"/>
            </a:endParaRPr>
          </a:p>
        </p:txBody>
      </p:sp>
      <p:sp>
        <p:nvSpPr>
          <p:cNvPr id="8" name="Freeform 8"/>
          <p:cNvSpPr/>
          <p:nvPr/>
        </p:nvSpPr>
        <p:spPr>
          <a:xfrm>
            <a:off x="7754938" y="5556797"/>
            <a:ext cx="263622" cy="299571"/>
          </a:xfrm>
          <a:custGeom>
            <a:avLst/>
            <a:gdLst/>
            <a:ahLst/>
            <a:cxnLst/>
            <a:rect l="l" t="t" r="r" b="b"/>
            <a:pathLst>
              <a:path w="263622" h="299571">
                <a:moveTo>
                  <a:pt x="0" y="0"/>
                </a:moveTo>
                <a:lnTo>
                  <a:pt x="263622" y="0"/>
                </a:lnTo>
                <a:lnTo>
                  <a:pt x="263622" y="299570"/>
                </a:lnTo>
                <a:lnTo>
                  <a:pt x="0" y="299570"/>
                </a:lnTo>
                <a:lnTo>
                  <a:pt x="0" y="0"/>
                </a:lnTo>
                <a:close/>
              </a:path>
            </a:pathLst>
          </a:custGeom>
          <a:blipFill>
            <a:blip r:embed="rId4"/>
            <a:stretch>
              <a:fillRect/>
            </a:stretch>
          </a:blipFill>
        </p:spPr>
        <p:txBody>
          <a:bodyPr/>
          <a:lstStyle/>
          <a:p>
            <a:endParaRPr lang="en-US"/>
          </a:p>
        </p:txBody>
      </p:sp>
      <p:sp>
        <p:nvSpPr>
          <p:cNvPr id="9" name="Freeform 9"/>
          <p:cNvSpPr/>
          <p:nvPr/>
        </p:nvSpPr>
        <p:spPr>
          <a:xfrm>
            <a:off x="7754938" y="7263197"/>
            <a:ext cx="263622" cy="299571"/>
          </a:xfrm>
          <a:custGeom>
            <a:avLst/>
            <a:gdLst/>
            <a:ahLst/>
            <a:cxnLst/>
            <a:rect l="l" t="t" r="r" b="b"/>
            <a:pathLst>
              <a:path w="263622" h="299571">
                <a:moveTo>
                  <a:pt x="0" y="0"/>
                </a:moveTo>
                <a:lnTo>
                  <a:pt x="263622" y="0"/>
                </a:lnTo>
                <a:lnTo>
                  <a:pt x="263622" y="299570"/>
                </a:lnTo>
                <a:lnTo>
                  <a:pt x="0" y="299570"/>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7858174" y="8886825"/>
            <a:ext cx="9961563" cy="838200"/>
          </a:xfrm>
          <a:prstGeom prst="rect">
            <a:avLst/>
          </a:prstGeom>
        </p:spPr>
        <p:txBody>
          <a:bodyPr lIns="0" tIns="0" rIns="0" bIns="0" rtlCol="0" anchor="t">
            <a:spAutoFit/>
          </a:bodyPr>
          <a:lstStyle/>
          <a:p>
            <a:pPr algn="just">
              <a:lnSpc>
                <a:spcPts val="3359"/>
              </a:lnSpc>
            </a:pPr>
            <a:r>
              <a:rPr lang="en-US" sz="2799" b="1" spc="-55">
                <a:solidFill>
                  <a:srgbClr val="00CEB8"/>
                </a:solidFill>
                <a:latin typeface="Cerebri Bold"/>
                <a:ea typeface="Cerebri Bold"/>
                <a:cs typeface="Cerebri Bold"/>
                <a:sym typeface="Cerebri Bold"/>
              </a:rPr>
              <a:t>It’s time to lose the ladder and help everyone succeed in their squiggly career.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71500" y="2019168"/>
            <a:ext cx="14366875" cy="3552825"/>
          </a:xfrm>
          <a:prstGeom prst="rect">
            <a:avLst/>
          </a:prstGeom>
        </p:spPr>
        <p:txBody>
          <a:bodyPr lIns="0" tIns="0" rIns="0" bIns="0" rtlCol="0" anchor="t">
            <a:spAutoFit/>
          </a:bodyPr>
          <a:lstStyle/>
          <a:p>
            <a:pPr algn="l">
              <a:lnSpc>
                <a:spcPts val="9375"/>
              </a:lnSpc>
            </a:pPr>
            <a:r>
              <a:rPr lang="en-US" sz="7500" b="1" spc="-75">
                <a:solidFill>
                  <a:srgbClr val="FFFFFF"/>
                </a:solidFill>
                <a:latin typeface="Cerebri Bold"/>
                <a:ea typeface="Cerebri Bold"/>
                <a:cs typeface="Cerebri Bold"/>
                <a:sym typeface="Cerebri Bold"/>
              </a:rPr>
              <a:t>How to get started </a:t>
            </a:r>
          </a:p>
          <a:p>
            <a:pPr algn="l">
              <a:lnSpc>
                <a:spcPts val="9375"/>
              </a:lnSpc>
            </a:pPr>
            <a:r>
              <a:rPr lang="en-US" sz="7500" b="1" spc="-75">
                <a:solidFill>
                  <a:srgbClr val="FFFFFF"/>
                </a:solidFill>
                <a:latin typeface="Cerebri Bold"/>
                <a:ea typeface="Cerebri Bold"/>
                <a:cs typeface="Cerebri Bold"/>
                <a:sym typeface="Cerebri Bold"/>
              </a:rPr>
              <a:t>with squiggly careers</a:t>
            </a:r>
          </a:p>
          <a:p>
            <a:pPr algn="l">
              <a:lnSpc>
                <a:spcPts val="9375"/>
              </a:lnSpc>
            </a:pPr>
            <a:endParaRPr lang="en-US" sz="7500" b="1" spc="-75">
              <a:solidFill>
                <a:srgbClr val="FFFFFF"/>
              </a:solidFill>
              <a:latin typeface="Cerebri Bold"/>
              <a:ea typeface="Cerebri Bold"/>
              <a:cs typeface="Cerebri Bold"/>
              <a:sym typeface="Cerebri Bold"/>
            </a:endParaRPr>
          </a:p>
        </p:txBody>
      </p:sp>
      <p:sp>
        <p:nvSpPr>
          <p:cNvPr id="4" name="Freeform 4"/>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5" name="TextBox 5"/>
          <p:cNvSpPr txBox="1"/>
          <p:nvPr/>
        </p:nvSpPr>
        <p:spPr>
          <a:xfrm>
            <a:off x="571500" y="571500"/>
            <a:ext cx="10155147" cy="609617"/>
          </a:xfrm>
          <a:prstGeom prst="rect">
            <a:avLst/>
          </a:prstGeom>
        </p:spPr>
        <p:txBody>
          <a:bodyPr lIns="0" tIns="0" rIns="0" bIns="0" rtlCol="0" anchor="t">
            <a:spAutoFit/>
          </a:bodyPr>
          <a:lstStyle/>
          <a:p>
            <a:pPr algn="l">
              <a:lnSpc>
                <a:spcPts val="4800"/>
              </a:lnSpc>
            </a:pPr>
            <a:r>
              <a:rPr lang="en-US" sz="4000" b="1" spc="-80">
                <a:solidFill>
                  <a:srgbClr val="FFFFFF"/>
                </a:solidFill>
                <a:latin typeface="Cerebri Bold"/>
                <a:ea typeface="Cerebri Bold"/>
                <a:cs typeface="Cerebri Bold"/>
                <a:sym typeface="Cerebri Bold"/>
              </a:rPr>
              <a:t>Squiggly Careers Company Toolkit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495425"/>
          </a:xfrm>
          <a:custGeom>
            <a:avLst/>
            <a:gdLst/>
            <a:ahLst/>
            <a:cxnLst/>
            <a:rect l="l" t="t" r="r" b="b"/>
            <a:pathLst>
              <a:path w="18288000" h="1495425">
                <a:moveTo>
                  <a:pt x="0" y="0"/>
                </a:moveTo>
                <a:lnTo>
                  <a:pt x="18288000" y="0"/>
                </a:lnTo>
                <a:lnTo>
                  <a:pt x="18288000" y="1495425"/>
                </a:lnTo>
                <a:lnTo>
                  <a:pt x="0" y="1495425"/>
                </a:lnTo>
                <a:lnTo>
                  <a:pt x="0" y="0"/>
                </a:lnTo>
                <a:close/>
              </a:path>
            </a:pathLst>
          </a:custGeom>
          <a:blipFill>
            <a:blip r:embed="rId2"/>
            <a:stretch>
              <a:fillRect t="-88407" b="-676305"/>
            </a:stretch>
          </a:blipFill>
        </p:spPr>
        <p:txBody>
          <a:bodyPr/>
          <a:lstStyle/>
          <a:p>
            <a:endParaRPr lang="en-US"/>
          </a:p>
        </p:txBody>
      </p:sp>
      <p:sp>
        <p:nvSpPr>
          <p:cNvPr id="3" name="Freeform 3"/>
          <p:cNvSpPr/>
          <p:nvPr/>
        </p:nvSpPr>
        <p:spPr>
          <a:xfrm>
            <a:off x="16152495" y="288855"/>
            <a:ext cx="1725930" cy="1108182"/>
          </a:xfrm>
          <a:custGeom>
            <a:avLst/>
            <a:gdLst/>
            <a:ahLst/>
            <a:cxnLst/>
            <a:rect l="l" t="t" r="r" b="b"/>
            <a:pathLst>
              <a:path w="1725930" h="1108182">
                <a:moveTo>
                  <a:pt x="0" y="0"/>
                </a:moveTo>
                <a:lnTo>
                  <a:pt x="1725930" y="0"/>
                </a:lnTo>
                <a:lnTo>
                  <a:pt x="1725930" y="1108182"/>
                </a:lnTo>
                <a:lnTo>
                  <a:pt x="0" y="1108182"/>
                </a:lnTo>
                <a:lnTo>
                  <a:pt x="0" y="0"/>
                </a:lnTo>
                <a:close/>
              </a:path>
            </a:pathLst>
          </a:custGeom>
          <a:blipFill>
            <a:blip r:embed="rId3"/>
            <a:stretch>
              <a:fillRect l="-64" r="-64"/>
            </a:stretch>
          </a:blipFill>
        </p:spPr>
        <p:txBody>
          <a:bodyPr/>
          <a:lstStyle/>
          <a:p>
            <a:endParaRPr lang="en-US"/>
          </a:p>
        </p:txBody>
      </p:sp>
      <p:sp>
        <p:nvSpPr>
          <p:cNvPr id="4" name="TextBox 4"/>
          <p:cNvSpPr txBox="1"/>
          <p:nvPr/>
        </p:nvSpPr>
        <p:spPr>
          <a:xfrm>
            <a:off x="571500" y="571500"/>
            <a:ext cx="11447636" cy="609600"/>
          </a:xfrm>
          <a:prstGeom prst="rect">
            <a:avLst/>
          </a:prstGeom>
        </p:spPr>
        <p:txBody>
          <a:bodyPr lIns="0" tIns="0" rIns="0" bIns="0" rtlCol="0" anchor="t">
            <a:spAutoFit/>
          </a:bodyPr>
          <a:lstStyle/>
          <a:p>
            <a:pPr algn="l">
              <a:lnSpc>
                <a:spcPts val="4800"/>
              </a:lnSpc>
            </a:pPr>
            <a:r>
              <a:rPr lang="en-US" sz="4000" b="1" spc="-80">
                <a:solidFill>
                  <a:srgbClr val="2B187D"/>
                </a:solidFill>
                <a:latin typeface="Cerebri Bold"/>
                <a:ea typeface="Cerebri Bold"/>
                <a:cs typeface="Cerebri Bold"/>
                <a:sym typeface="Cerebri Bold"/>
              </a:rPr>
              <a:t>How to help people succeed in a squiggly career</a:t>
            </a:r>
          </a:p>
        </p:txBody>
      </p:sp>
      <p:sp>
        <p:nvSpPr>
          <p:cNvPr id="5" name="TextBox 5"/>
          <p:cNvSpPr txBox="1"/>
          <p:nvPr/>
        </p:nvSpPr>
        <p:spPr>
          <a:xfrm>
            <a:off x="571500" y="2180993"/>
            <a:ext cx="6735637" cy="3990975"/>
          </a:xfrm>
          <a:prstGeom prst="rect">
            <a:avLst/>
          </a:prstGeom>
        </p:spPr>
        <p:txBody>
          <a:bodyPr lIns="0" tIns="0" rIns="0" bIns="0" rtlCol="0" anchor="t">
            <a:spAutoFit/>
          </a:bodyPr>
          <a:lstStyle/>
          <a:p>
            <a:pPr algn="l">
              <a:lnSpc>
                <a:spcPts val="4560"/>
              </a:lnSpc>
            </a:pPr>
            <a:r>
              <a:rPr lang="en-US" sz="3800" b="1" spc="-95">
                <a:solidFill>
                  <a:srgbClr val="2B187D"/>
                </a:solidFill>
                <a:latin typeface="Cerebri Bold"/>
                <a:ea typeface="Cerebri Bold"/>
                <a:cs typeface="Cerebri Bold"/>
                <a:sym typeface="Cerebri Bold"/>
              </a:rPr>
              <a:t>There are 3 ways you can get started with squiggly careers </a:t>
            </a:r>
          </a:p>
          <a:p>
            <a:pPr algn="l">
              <a:lnSpc>
                <a:spcPts val="4560"/>
              </a:lnSpc>
            </a:pPr>
            <a:r>
              <a:rPr lang="en-US" sz="3800" b="1" spc="-95">
                <a:solidFill>
                  <a:srgbClr val="2B187D"/>
                </a:solidFill>
                <a:latin typeface="Cerebri Bold"/>
                <a:ea typeface="Cerebri Bold"/>
                <a:cs typeface="Cerebri Bold"/>
                <a:sym typeface="Cerebri Bold"/>
              </a:rPr>
              <a:t>in your organisation:</a:t>
            </a:r>
          </a:p>
          <a:p>
            <a:pPr algn="l">
              <a:lnSpc>
                <a:spcPts val="4560"/>
              </a:lnSpc>
            </a:pPr>
            <a:endParaRPr lang="en-US" sz="3800" b="1" spc="-95">
              <a:solidFill>
                <a:srgbClr val="2B187D"/>
              </a:solidFill>
              <a:latin typeface="Cerebri Bold"/>
              <a:ea typeface="Cerebri Bold"/>
              <a:cs typeface="Cerebri Bold"/>
              <a:sym typeface="Cerebri Bold"/>
            </a:endParaRPr>
          </a:p>
          <a:p>
            <a:pPr algn="l">
              <a:lnSpc>
                <a:spcPts val="4560"/>
              </a:lnSpc>
            </a:pPr>
            <a:r>
              <a:rPr lang="en-US" sz="3800" spc="-95">
                <a:solidFill>
                  <a:srgbClr val="2B187D"/>
                </a:solidFill>
                <a:latin typeface="Cerebri"/>
                <a:ea typeface="Cerebri"/>
                <a:cs typeface="Cerebri"/>
                <a:sym typeface="Cerebri"/>
              </a:rPr>
              <a:t>1. Squiggly career </a:t>
            </a:r>
            <a:r>
              <a:rPr lang="en-US" sz="3800" b="1" spc="-95">
                <a:solidFill>
                  <a:srgbClr val="00CEB8"/>
                </a:solidFill>
                <a:latin typeface="Cerebri Bold"/>
                <a:ea typeface="Cerebri Bold"/>
                <a:cs typeface="Cerebri Bold"/>
                <a:sym typeface="Cerebri Bold"/>
              </a:rPr>
              <a:t>skills</a:t>
            </a:r>
          </a:p>
          <a:p>
            <a:pPr algn="l">
              <a:lnSpc>
                <a:spcPts val="4560"/>
              </a:lnSpc>
            </a:pPr>
            <a:r>
              <a:rPr lang="en-US" sz="3800" spc="-95">
                <a:solidFill>
                  <a:srgbClr val="2B187D"/>
                </a:solidFill>
                <a:latin typeface="Cerebri"/>
                <a:ea typeface="Cerebri"/>
                <a:cs typeface="Cerebri"/>
                <a:sym typeface="Cerebri"/>
              </a:rPr>
              <a:t>2. Squiggly career </a:t>
            </a:r>
            <a:r>
              <a:rPr lang="en-US" sz="3800" b="1" spc="-95">
                <a:solidFill>
                  <a:srgbClr val="00CEB8"/>
                </a:solidFill>
                <a:latin typeface="Cerebri Bold"/>
                <a:ea typeface="Cerebri Bold"/>
                <a:cs typeface="Cerebri Bold"/>
                <a:sym typeface="Cerebri Bold"/>
              </a:rPr>
              <a:t>support</a:t>
            </a:r>
          </a:p>
          <a:p>
            <a:pPr algn="l">
              <a:lnSpc>
                <a:spcPts val="4560"/>
              </a:lnSpc>
            </a:pPr>
            <a:r>
              <a:rPr lang="en-US" sz="3800" spc="-95">
                <a:solidFill>
                  <a:srgbClr val="2B187D"/>
                </a:solidFill>
                <a:latin typeface="Cerebri"/>
                <a:ea typeface="Cerebri"/>
                <a:cs typeface="Cerebri"/>
                <a:sym typeface="Cerebri"/>
              </a:rPr>
              <a:t>3. Squiggly career </a:t>
            </a:r>
            <a:r>
              <a:rPr lang="en-US" sz="3800" b="1" spc="-95">
                <a:solidFill>
                  <a:srgbClr val="00CEB8"/>
                </a:solidFill>
                <a:latin typeface="Cerebri Bold"/>
                <a:ea typeface="Cerebri Bold"/>
                <a:cs typeface="Cerebri Bold"/>
                <a:sym typeface="Cerebri Bold"/>
              </a:rPr>
              <a:t>structures</a:t>
            </a:r>
          </a:p>
        </p:txBody>
      </p:sp>
      <p:sp>
        <p:nvSpPr>
          <p:cNvPr id="6" name="TextBox 6"/>
          <p:cNvSpPr txBox="1"/>
          <p:nvPr/>
        </p:nvSpPr>
        <p:spPr>
          <a:xfrm>
            <a:off x="8018888" y="2133600"/>
            <a:ext cx="9697612" cy="7838621"/>
          </a:xfrm>
          <a:prstGeom prst="rect">
            <a:avLst/>
          </a:prstGeom>
        </p:spPr>
        <p:txBody>
          <a:bodyPr lIns="0" tIns="0" rIns="0" bIns="0" rtlCol="0" anchor="t">
            <a:spAutoFit/>
          </a:bodyPr>
          <a:lstStyle/>
          <a:p>
            <a:pPr algn="l">
              <a:lnSpc>
                <a:spcPts val="3359"/>
              </a:lnSpc>
            </a:pPr>
            <a:r>
              <a:rPr lang="en-US" sz="2799" b="1" spc="-69" dirty="0">
                <a:solidFill>
                  <a:srgbClr val="2B187D"/>
                </a:solidFill>
                <a:latin typeface="Cerebri Bold"/>
                <a:ea typeface="Cerebri Bold"/>
                <a:cs typeface="Cerebri Bold"/>
                <a:sym typeface="Cerebri Bold"/>
              </a:rPr>
              <a:t>To create momentum with squiggly careers in your company, we’ve got three ideas for action and tools </a:t>
            </a:r>
          </a:p>
          <a:p>
            <a:pPr algn="l">
              <a:lnSpc>
                <a:spcPts val="3359"/>
              </a:lnSpc>
            </a:pPr>
            <a:r>
              <a:rPr lang="en-US" sz="2799" b="1" spc="-69" dirty="0">
                <a:solidFill>
                  <a:srgbClr val="2B187D"/>
                </a:solidFill>
                <a:latin typeface="Cerebri Bold"/>
                <a:ea typeface="Cerebri Bold"/>
                <a:cs typeface="Cerebri Bold"/>
                <a:sym typeface="Cerebri Bold"/>
              </a:rPr>
              <a:t>to help you get started. </a:t>
            </a:r>
          </a:p>
          <a:p>
            <a:pPr algn="l">
              <a:lnSpc>
                <a:spcPts val="3359"/>
              </a:lnSpc>
            </a:pPr>
            <a:endParaRPr lang="en-US" sz="2799" b="1" spc="-69" dirty="0">
              <a:solidFill>
                <a:srgbClr val="2B187D"/>
              </a:solidFill>
              <a:latin typeface="Cerebri Bold"/>
              <a:ea typeface="Cerebri Bold"/>
              <a:cs typeface="Cerebri Bold"/>
              <a:sym typeface="Cerebri Bold"/>
            </a:endParaRPr>
          </a:p>
          <a:p>
            <a:pPr algn="l">
              <a:lnSpc>
                <a:spcPts val="3359"/>
              </a:lnSpc>
            </a:pPr>
            <a:r>
              <a:rPr lang="en-US" sz="2799" b="1" spc="-69" dirty="0">
                <a:solidFill>
                  <a:srgbClr val="00CEB8"/>
                </a:solidFill>
                <a:latin typeface="Cerebri Bold"/>
                <a:sym typeface="Cerebri Bold"/>
              </a:rPr>
              <a:t>1.Skills</a:t>
            </a:r>
          </a:p>
          <a:p>
            <a:pPr algn="l">
              <a:lnSpc>
                <a:spcPts val="3359"/>
              </a:lnSpc>
            </a:pPr>
            <a:r>
              <a:rPr lang="en-US" sz="2799" b="1" spc="-69" dirty="0">
                <a:solidFill>
                  <a:srgbClr val="2B187D"/>
                </a:solidFill>
                <a:latin typeface="Cerebri Bold"/>
                <a:ea typeface="Cerebri Bold"/>
                <a:cs typeface="Cerebri Bold"/>
                <a:sym typeface="Cerebri Bold"/>
              </a:rPr>
              <a:t>Run a Skills Sprint</a:t>
            </a:r>
          </a:p>
          <a:p>
            <a:pPr algn="l">
              <a:lnSpc>
                <a:spcPts val="3359"/>
              </a:lnSpc>
            </a:pPr>
            <a:r>
              <a:rPr lang="en-US" sz="2799" spc="-69" dirty="0">
                <a:solidFill>
                  <a:srgbClr val="2B187D"/>
                </a:solidFill>
                <a:latin typeface="Cerebri"/>
                <a:ea typeface="Cerebri"/>
                <a:cs typeface="Cerebri"/>
                <a:sym typeface="Cerebri"/>
              </a:rPr>
              <a:t>Build an everyday learning </a:t>
            </a:r>
            <a:r>
              <a:rPr lang="en-US" sz="2799" spc="-69" dirty="0">
                <a:solidFill>
                  <a:srgbClr val="2B177D"/>
                </a:solidFill>
                <a:latin typeface="Cerebri"/>
                <a:ea typeface="Cerebri"/>
                <a:cs typeface="Cerebri"/>
                <a:sym typeface="Cerebri"/>
              </a:rPr>
              <a:t>habit</a:t>
            </a:r>
            <a:r>
              <a:rPr lang="en-US" sz="2799" spc="-69" dirty="0">
                <a:solidFill>
                  <a:srgbClr val="2B187D"/>
                </a:solidFill>
                <a:latin typeface="Cerebri"/>
                <a:ea typeface="Cerebri"/>
                <a:cs typeface="Cerebri"/>
                <a:sym typeface="Cerebri"/>
              </a:rPr>
              <a:t> with our guide to running </a:t>
            </a:r>
          </a:p>
          <a:p>
            <a:pPr algn="l">
              <a:lnSpc>
                <a:spcPts val="3359"/>
              </a:lnSpc>
            </a:pPr>
            <a:r>
              <a:rPr lang="en-US" sz="2799" spc="-69" dirty="0">
                <a:solidFill>
                  <a:srgbClr val="2B187D"/>
                </a:solidFill>
                <a:latin typeface="Cerebri"/>
                <a:ea typeface="Cerebri"/>
                <a:cs typeface="Cerebri"/>
                <a:sym typeface="Cerebri"/>
              </a:rPr>
              <a:t>a skills sprint for teams </a:t>
            </a:r>
          </a:p>
          <a:p>
            <a:pPr algn="l">
              <a:lnSpc>
                <a:spcPts val="3359"/>
              </a:lnSpc>
            </a:pPr>
            <a:endParaRPr lang="en-US" sz="2799" spc="-69" dirty="0">
              <a:solidFill>
                <a:srgbClr val="2B187D"/>
              </a:solidFill>
              <a:latin typeface="Cerebri"/>
              <a:ea typeface="Cerebri"/>
              <a:cs typeface="Cerebri"/>
              <a:sym typeface="Cerebri"/>
              <a:hlinkClick r:id="rId4" action="ppaction://hlinksldjump"/>
            </a:endParaRPr>
          </a:p>
          <a:p>
            <a:pPr>
              <a:lnSpc>
                <a:spcPts val="3359"/>
              </a:lnSpc>
            </a:pPr>
            <a:r>
              <a:rPr lang="en-US" sz="2799" b="1" spc="-69" dirty="0">
                <a:solidFill>
                  <a:srgbClr val="00CEB8"/>
                </a:solidFill>
                <a:latin typeface="Cerebri Bold"/>
                <a:sym typeface="Cerebri Bold"/>
              </a:rPr>
              <a:t>2. Support </a:t>
            </a:r>
          </a:p>
          <a:p>
            <a:pPr>
              <a:lnSpc>
                <a:spcPts val="3359"/>
              </a:lnSpc>
            </a:pPr>
            <a:r>
              <a:rPr lang="en-US" sz="2799" b="1" spc="-69" dirty="0">
                <a:solidFill>
                  <a:srgbClr val="2B187D"/>
                </a:solidFill>
                <a:latin typeface="Cerebri Bold"/>
                <a:ea typeface="Cerebri Bold"/>
                <a:cs typeface="Cerebri Bold"/>
                <a:sym typeface="Cerebri Bold"/>
              </a:rPr>
              <a:t>Improve career conversations</a:t>
            </a:r>
            <a:r>
              <a:rPr lang="en-US" sz="2799" spc="-69" dirty="0">
                <a:solidFill>
                  <a:srgbClr val="00CEB8"/>
                </a:solidFill>
                <a:latin typeface="Cerebri"/>
                <a:ea typeface="Cerebri"/>
                <a:cs typeface="Cerebri"/>
                <a:sym typeface="Cerebri"/>
              </a:rPr>
              <a:t> </a:t>
            </a:r>
          </a:p>
          <a:p>
            <a:pPr algn="l">
              <a:lnSpc>
                <a:spcPts val="3359"/>
              </a:lnSpc>
            </a:pPr>
            <a:r>
              <a:rPr lang="en-US" sz="2799" spc="-69" dirty="0">
                <a:solidFill>
                  <a:srgbClr val="2B187D"/>
                </a:solidFill>
                <a:latin typeface="Cerebri"/>
                <a:ea typeface="Cerebri"/>
                <a:cs typeface="Cerebri"/>
                <a:sym typeface="Cerebri"/>
              </a:rPr>
              <a:t>Have a great career conversation using our </a:t>
            </a:r>
          </a:p>
          <a:p>
            <a:pPr algn="l">
              <a:lnSpc>
                <a:spcPts val="3359"/>
              </a:lnSpc>
            </a:pPr>
            <a:r>
              <a:rPr lang="en-US" sz="2799" spc="-69" dirty="0">
                <a:solidFill>
                  <a:srgbClr val="2B187D"/>
                </a:solidFill>
                <a:latin typeface="Cerebri"/>
                <a:ea typeface="Cerebri"/>
                <a:cs typeface="Cerebri"/>
                <a:sym typeface="Cerebri"/>
              </a:rPr>
              <a:t>Career Canvas</a:t>
            </a:r>
            <a:endParaRPr lang="en-US" sz="2799" spc="-69" dirty="0">
              <a:solidFill>
                <a:srgbClr val="2B187D"/>
              </a:solidFill>
              <a:latin typeface="Cerebri"/>
              <a:ea typeface="Cerebri"/>
              <a:cs typeface="Cerebri"/>
              <a:sym typeface="Cerebri"/>
              <a:hlinkClick r:id="rId5" tooltip="https://www.canva.com/design/DAF5UGMCuzg/-B-FQrOHHzVtcg2jvd1WCA/edit"/>
            </a:endParaRPr>
          </a:p>
          <a:p>
            <a:pPr algn="l">
              <a:lnSpc>
                <a:spcPts val="3359"/>
              </a:lnSpc>
            </a:pPr>
            <a:endParaRPr lang="en-US" sz="2799" spc="-69" dirty="0">
              <a:solidFill>
                <a:srgbClr val="2B187D"/>
              </a:solidFill>
              <a:latin typeface="Cerebri"/>
              <a:ea typeface="Cerebri"/>
              <a:cs typeface="Cerebri"/>
              <a:sym typeface="Cerebri"/>
              <a:hlinkClick r:id="rId5" tooltip="https://www.canva.com/design/DAF5UGMCuzg/-B-FQrOHHzVtcg2jvd1WCA/edit"/>
            </a:endParaRPr>
          </a:p>
          <a:p>
            <a:pPr algn="l">
              <a:lnSpc>
                <a:spcPts val="3359"/>
              </a:lnSpc>
            </a:pPr>
            <a:r>
              <a:rPr lang="en-US" sz="2799" b="1" spc="-69" dirty="0">
                <a:solidFill>
                  <a:srgbClr val="00CEB8"/>
                </a:solidFill>
                <a:latin typeface="Cerebri Bold"/>
                <a:ea typeface="Cerebri Bold"/>
                <a:cs typeface="Cerebri Bold"/>
                <a:sym typeface="Cerebri Bold"/>
              </a:rPr>
              <a:t>3. Structures</a:t>
            </a:r>
          </a:p>
          <a:p>
            <a:pPr algn="l">
              <a:lnSpc>
                <a:spcPts val="3359"/>
              </a:lnSpc>
            </a:pPr>
            <a:r>
              <a:rPr lang="en-US" sz="2799" b="1" spc="-69" dirty="0">
                <a:solidFill>
                  <a:srgbClr val="2B187D"/>
                </a:solidFill>
                <a:latin typeface="Cerebri Bold"/>
                <a:ea typeface="Cerebri Bold"/>
                <a:cs typeface="Cerebri Bold"/>
                <a:sym typeface="Cerebri Bold"/>
              </a:rPr>
              <a:t>Help people Squiggle and Stay</a:t>
            </a:r>
            <a:r>
              <a:rPr lang="en-US" sz="2799" spc="-69" dirty="0">
                <a:solidFill>
                  <a:srgbClr val="2B187D"/>
                </a:solidFill>
                <a:latin typeface="Cerebri"/>
                <a:ea typeface="Cerebri"/>
                <a:cs typeface="Cerebri"/>
                <a:sym typeface="Cerebri"/>
              </a:rPr>
              <a:t> </a:t>
            </a:r>
          </a:p>
          <a:p>
            <a:pPr algn="l">
              <a:lnSpc>
                <a:spcPts val="3359"/>
              </a:lnSpc>
            </a:pPr>
            <a:r>
              <a:rPr lang="en-US" sz="2799" spc="-69" dirty="0">
                <a:solidFill>
                  <a:srgbClr val="2B187D"/>
                </a:solidFill>
                <a:latin typeface="Cerebri"/>
                <a:ea typeface="Cerebri"/>
                <a:cs typeface="Cerebri"/>
                <a:sym typeface="Cerebri"/>
              </a:rPr>
              <a:t>Simple experiments and prompts to help you reimagine retention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1320</Words>
  <Application>Microsoft Macintosh PowerPoint</Application>
  <PresentationFormat>Custom</PresentationFormat>
  <Paragraphs>201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Cerebri</vt:lpstr>
      <vt:lpstr>Cerebri Italics</vt:lpstr>
      <vt:lpstr>Arial</vt:lpstr>
      <vt:lpstr>Cerebri Bold</vt:lpstr>
      <vt:lpstr>Calibri</vt:lpstr>
      <vt:lpstr>Cerebri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Squiggly Careers Company Toolkit</dc:title>
  <cp:lastModifiedBy>Debbie Phillips</cp:lastModifiedBy>
  <cp:revision>2</cp:revision>
  <dcterms:created xsi:type="dcterms:W3CDTF">2006-08-16T00:00:00Z</dcterms:created>
  <dcterms:modified xsi:type="dcterms:W3CDTF">2025-06-03T18:54:26Z</dcterms:modified>
  <dc:identifier>DAGjeRmLXjc</dc:identifier>
</cp:coreProperties>
</file>